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handoutMasterIdLst>
    <p:handoutMasterId r:id="rId31"/>
  </p:handoutMasterIdLst>
  <p:sldIdLst>
    <p:sldId id="298" r:id="rId5"/>
    <p:sldId id="1086" r:id="rId6"/>
    <p:sldId id="318" r:id="rId7"/>
    <p:sldId id="308" r:id="rId8"/>
    <p:sldId id="307" r:id="rId9"/>
    <p:sldId id="319" r:id="rId10"/>
    <p:sldId id="1097" r:id="rId11"/>
    <p:sldId id="1085" r:id="rId12"/>
    <p:sldId id="1090" r:id="rId13"/>
    <p:sldId id="312" r:id="rId14"/>
    <p:sldId id="1084" r:id="rId15"/>
    <p:sldId id="314" r:id="rId16"/>
    <p:sldId id="1091" r:id="rId17"/>
    <p:sldId id="1081" r:id="rId18"/>
    <p:sldId id="1099" r:id="rId19"/>
    <p:sldId id="1083" r:id="rId20"/>
    <p:sldId id="1082" r:id="rId21"/>
    <p:sldId id="1094" r:id="rId22"/>
    <p:sldId id="1095" r:id="rId23"/>
    <p:sldId id="1096" r:id="rId24"/>
    <p:sldId id="1100" r:id="rId25"/>
    <p:sldId id="313" r:id="rId26"/>
    <p:sldId id="311" r:id="rId27"/>
    <p:sldId id="305" r:id="rId28"/>
    <p:sldId id="322" r:id="rId29"/>
  </p:sldIdLst>
  <p:sldSz cx="9144000" cy="5143500" type="screen16x9"/>
  <p:notesSz cx="6858000" cy="9144000"/>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orient="horz" pos="1188">
          <p15:clr>
            <a:srgbClr val="A4A3A4"/>
          </p15:clr>
        </p15:guide>
        <p15:guide id="3" orient="horz" pos="972">
          <p15:clr>
            <a:srgbClr val="A4A3A4"/>
          </p15:clr>
        </p15:guide>
        <p15:guide id="4" orient="horz" pos="756">
          <p15:clr>
            <a:srgbClr val="A4A3A4"/>
          </p15:clr>
        </p15:guide>
        <p15:guide id="5" orient="horz" pos="1080">
          <p15:clr>
            <a:srgbClr val="A4A3A4"/>
          </p15:clr>
        </p15:guide>
        <p15:guide id="6" orient="horz" pos="1404">
          <p15:clr>
            <a:srgbClr val="A4A3A4"/>
          </p15:clr>
        </p15:guide>
        <p15:guide id="7" orient="horz" pos="1296">
          <p15:clr>
            <a:srgbClr val="A4A3A4"/>
          </p15:clr>
        </p15:guide>
        <p15:guide id="8" orient="horz" pos="864">
          <p15:clr>
            <a:srgbClr val="A4A3A4"/>
          </p15:clr>
        </p15:guide>
        <p15:guide id="9" pos="2880">
          <p15:clr>
            <a:srgbClr val="A4A3A4"/>
          </p15:clr>
        </p15:guide>
        <p15:guide id="10" pos="1728">
          <p15:clr>
            <a:srgbClr val="A4A3A4"/>
          </p15:clr>
        </p15:guide>
        <p15:guide id="11" pos="721">
          <p15:clr>
            <a:srgbClr val="A4A3A4"/>
          </p15:clr>
        </p15:guide>
        <p15:guide id="12" pos="1144">
          <p15:clr>
            <a:srgbClr val="A4A3A4"/>
          </p15:clr>
        </p15:guide>
        <p15:guide id="13" pos="3455">
          <p15:clr>
            <a:srgbClr val="A4A3A4"/>
          </p15:clr>
        </p15:guide>
        <p15:guide id="14" pos="5184">
          <p15:clr>
            <a:srgbClr val="A4A3A4"/>
          </p15:clr>
        </p15:guide>
        <p15:guide id="15" pos="2305">
          <p15:clr>
            <a:srgbClr val="A4A3A4"/>
          </p15:clr>
        </p15:guide>
        <p15:guide id="16" pos="40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D91E17-31CD-07DE-1C85-2624640393AD}" name="Charter-Smith, Lesley" initials="CL" userId="S::lesley.charter-smith@ubc.ca::c8ba4bae-77f2-4eb7-9f00-4f5978c8ccd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rter-Smith, Lesley" initials="" lastIdx="1" clrIdx="0"/>
  <p:cmAuthor id="2" name="Fullerton, Margarita" initials="" lastIdx="16" clrIdx="1"/>
  <p:cmAuthor id="3" name="Fullerton, Margarita" initials="FM" lastIdx="1" clrIdx="2">
    <p:extLst>
      <p:ext uri="{19B8F6BF-5375-455C-9EA6-DF929625EA0E}">
        <p15:presenceInfo xmlns:p15="http://schemas.microsoft.com/office/powerpoint/2012/main" userId="S-1-5-21-3458574638-2780845101-4193349012-530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66FFFF"/>
    <a:srgbClr val="FFCCCC"/>
    <a:srgbClr val="002540"/>
    <a:srgbClr val="009999"/>
    <a:srgbClr val="6B4723"/>
    <a:srgbClr val="A5DAE3"/>
    <a:srgbClr val="996633"/>
    <a:srgbClr val="663300"/>
    <a:srgbClr val="F2D8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07" autoAdjust="0"/>
  </p:normalViewPr>
  <p:slideViewPr>
    <p:cSldViewPr snapToGrid="0">
      <p:cViewPr varScale="1">
        <p:scale>
          <a:sx n="126" d="100"/>
          <a:sy n="126" d="100"/>
        </p:scale>
        <p:origin x="1194" y="114"/>
      </p:cViewPr>
      <p:guideLst>
        <p:guide orient="horz" pos="1620"/>
        <p:guide orient="horz" pos="1188"/>
        <p:guide orient="horz" pos="972"/>
        <p:guide orient="horz" pos="756"/>
        <p:guide orient="horz" pos="1080"/>
        <p:guide orient="horz" pos="1404"/>
        <p:guide orient="horz" pos="1296"/>
        <p:guide orient="horz" pos="864"/>
        <p:guide pos="2880"/>
        <p:guide pos="1728"/>
        <p:guide pos="721"/>
        <p:guide pos="1144"/>
        <p:guide pos="3455"/>
        <p:guide pos="5184"/>
        <p:guide pos="2305"/>
        <p:guide pos="4035"/>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50EEFF-75F9-4040-837A-471C84F5E9F8}" type="doc">
      <dgm:prSet loTypeId="urn:microsoft.com/office/officeart/2005/8/layout/pyramid1" loCatId="pyramid" qsTypeId="urn:microsoft.com/office/officeart/2005/8/quickstyle/simple1" qsCatId="simple" csTypeId="urn:microsoft.com/office/officeart/2005/8/colors/colorful1" csCatId="colorful" phldr="1"/>
      <dgm:spPr/>
    </dgm:pt>
    <dgm:pt modelId="{50735677-0264-48F7-891F-8EC0CDA214ED}">
      <dgm:prSet phldrT="[Text]" custT="1"/>
      <dgm:spPr/>
      <dgm:t>
        <a:bodyPr tIns="365760"/>
        <a:lstStyle/>
        <a:p>
          <a:r>
            <a:rPr lang="en-US" sz="2000">
              <a:solidFill>
                <a:schemeClr val="bg1"/>
              </a:solidFill>
              <a:latin typeface="Calibri" panose="020F0502020204030204" pitchFamily="34" charset="0"/>
              <a:cs typeface="Calibri" panose="020F0502020204030204" pitchFamily="34" charset="0"/>
            </a:rPr>
            <a:t>Vision</a:t>
          </a:r>
        </a:p>
      </dgm:t>
    </dgm:pt>
    <dgm:pt modelId="{6947B148-6AB2-4A7A-A23F-E469BEE73197}" type="parTrans" cxnId="{3F15F763-78B3-4D0C-9D1D-489343AE6745}">
      <dgm:prSet/>
      <dgm:spPr/>
      <dgm:t>
        <a:bodyPr/>
        <a:lstStyle/>
        <a:p>
          <a:endParaRPr lang="en-US" sz="2000">
            <a:latin typeface="Calibri" panose="020F0502020204030204" pitchFamily="34" charset="0"/>
            <a:cs typeface="Calibri" panose="020F0502020204030204" pitchFamily="34" charset="0"/>
          </a:endParaRPr>
        </a:p>
      </dgm:t>
    </dgm:pt>
    <dgm:pt modelId="{A4107F0E-8208-4409-82B0-9940C91804AC}" type="sibTrans" cxnId="{3F15F763-78B3-4D0C-9D1D-489343AE6745}">
      <dgm:prSet/>
      <dgm:spPr/>
      <dgm:t>
        <a:bodyPr/>
        <a:lstStyle/>
        <a:p>
          <a:endParaRPr lang="en-US" sz="2000">
            <a:latin typeface="Calibri" panose="020F0502020204030204" pitchFamily="34" charset="0"/>
            <a:cs typeface="Calibri" panose="020F0502020204030204" pitchFamily="34" charset="0"/>
          </a:endParaRPr>
        </a:p>
      </dgm:t>
    </dgm:pt>
    <dgm:pt modelId="{8D3DD58E-2243-4325-BB57-B731B36F379D}">
      <dgm:prSet phldrT="[Text]" custT="1"/>
      <dgm:spPr/>
      <dgm:t>
        <a:bodyPr/>
        <a:lstStyle/>
        <a:p>
          <a:r>
            <a:rPr lang="en-US" sz="2000">
              <a:latin typeface="Calibri" panose="020F0502020204030204" pitchFamily="34" charset="0"/>
              <a:cs typeface="Calibri" panose="020F0502020204030204" pitchFamily="34" charset="0"/>
            </a:rPr>
            <a:t>Mission</a:t>
          </a:r>
        </a:p>
      </dgm:t>
    </dgm:pt>
    <dgm:pt modelId="{618F3E7D-1DFE-4F0E-B935-8A1CF2205FC1}" type="parTrans" cxnId="{BEE61F4E-BC86-49B2-A3D8-C443B61A3641}">
      <dgm:prSet/>
      <dgm:spPr/>
      <dgm:t>
        <a:bodyPr/>
        <a:lstStyle/>
        <a:p>
          <a:endParaRPr lang="en-US" sz="2000">
            <a:latin typeface="Calibri" panose="020F0502020204030204" pitchFamily="34" charset="0"/>
            <a:cs typeface="Calibri" panose="020F0502020204030204" pitchFamily="34" charset="0"/>
          </a:endParaRPr>
        </a:p>
      </dgm:t>
    </dgm:pt>
    <dgm:pt modelId="{600D945B-33C2-4DB2-A793-1BAD34785E67}" type="sibTrans" cxnId="{BEE61F4E-BC86-49B2-A3D8-C443B61A3641}">
      <dgm:prSet/>
      <dgm:spPr/>
      <dgm:t>
        <a:bodyPr/>
        <a:lstStyle/>
        <a:p>
          <a:endParaRPr lang="en-US" sz="2000">
            <a:latin typeface="Calibri" panose="020F0502020204030204" pitchFamily="34" charset="0"/>
            <a:cs typeface="Calibri" panose="020F0502020204030204" pitchFamily="34" charset="0"/>
          </a:endParaRPr>
        </a:p>
      </dgm:t>
    </dgm:pt>
    <dgm:pt modelId="{2B01701C-A3DF-4F9E-831F-A62F36777894}">
      <dgm:prSet phldrT="[Text]" custT="1"/>
      <dgm:spPr/>
      <dgm:t>
        <a:bodyPr/>
        <a:lstStyle/>
        <a:p>
          <a:r>
            <a:rPr lang="en-US" sz="2000">
              <a:latin typeface="Calibri" panose="020F0502020204030204" pitchFamily="34" charset="0"/>
              <a:cs typeface="Calibri" panose="020F0502020204030204" pitchFamily="34" charset="0"/>
            </a:rPr>
            <a:t>Core Areas + Goals</a:t>
          </a:r>
        </a:p>
      </dgm:t>
    </dgm:pt>
    <dgm:pt modelId="{3F330A6A-1CA3-49C3-84B2-1E91FBE90DD7}" type="parTrans" cxnId="{6AF26445-75C5-45C1-8C5A-D9A4C0FA81B2}">
      <dgm:prSet/>
      <dgm:spPr/>
      <dgm:t>
        <a:bodyPr/>
        <a:lstStyle/>
        <a:p>
          <a:endParaRPr lang="en-US" sz="2000">
            <a:latin typeface="Calibri" panose="020F0502020204030204" pitchFamily="34" charset="0"/>
            <a:cs typeface="Calibri" panose="020F0502020204030204" pitchFamily="34" charset="0"/>
          </a:endParaRPr>
        </a:p>
      </dgm:t>
    </dgm:pt>
    <dgm:pt modelId="{470DBE31-7411-4449-83C8-22249B6ED82E}" type="sibTrans" cxnId="{6AF26445-75C5-45C1-8C5A-D9A4C0FA81B2}">
      <dgm:prSet/>
      <dgm:spPr/>
      <dgm:t>
        <a:bodyPr/>
        <a:lstStyle/>
        <a:p>
          <a:endParaRPr lang="en-US" sz="2000">
            <a:latin typeface="Calibri" panose="020F0502020204030204" pitchFamily="34" charset="0"/>
            <a:cs typeface="Calibri" panose="020F0502020204030204" pitchFamily="34" charset="0"/>
          </a:endParaRPr>
        </a:p>
      </dgm:t>
    </dgm:pt>
    <dgm:pt modelId="{C30798F5-F666-477E-B316-D205A6FFCF91}">
      <dgm:prSet custT="1"/>
      <dgm:spPr/>
      <dgm:t>
        <a:bodyPr/>
        <a:lstStyle/>
        <a:p>
          <a:r>
            <a:rPr lang="en-US" sz="2000">
              <a:latin typeface="Calibri" panose="020F0502020204030204" pitchFamily="34" charset="0"/>
              <a:cs typeface="Calibri" panose="020F0502020204030204" pitchFamily="34" charset="0"/>
            </a:rPr>
            <a:t>Actions</a:t>
          </a:r>
        </a:p>
      </dgm:t>
    </dgm:pt>
    <dgm:pt modelId="{24545DF0-5EE5-4970-9740-1C791430DDF1}" type="parTrans" cxnId="{73A8A56A-6A6F-4ACF-92F3-8E4731D113EE}">
      <dgm:prSet/>
      <dgm:spPr/>
      <dgm:t>
        <a:bodyPr/>
        <a:lstStyle/>
        <a:p>
          <a:endParaRPr lang="en-US" sz="2000">
            <a:latin typeface="Calibri" panose="020F0502020204030204" pitchFamily="34" charset="0"/>
            <a:cs typeface="Calibri" panose="020F0502020204030204" pitchFamily="34" charset="0"/>
          </a:endParaRPr>
        </a:p>
      </dgm:t>
    </dgm:pt>
    <dgm:pt modelId="{856A9700-CFB6-4279-9B92-3CC195C9CC85}" type="sibTrans" cxnId="{73A8A56A-6A6F-4ACF-92F3-8E4731D113EE}">
      <dgm:prSet/>
      <dgm:spPr/>
      <dgm:t>
        <a:bodyPr/>
        <a:lstStyle/>
        <a:p>
          <a:endParaRPr lang="en-US" sz="2000">
            <a:latin typeface="Calibri" panose="020F0502020204030204" pitchFamily="34" charset="0"/>
            <a:cs typeface="Calibri" panose="020F0502020204030204" pitchFamily="34" charset="0"/>
          </a:endParaRPr>
        </a:p>
      </dgm:t>
    </dgm:pt>
    <dgm:pt modelId="{620B981E-92DD-4CC1-BFB7-EE7EDA66BF42}" type="pres">
      <dgm:prSet presAssocID="{E150EEFF-75F9-4040-837A-471C84F5E9F8}" presName="Name0" presStyleCnt="0">
        <dgm:presLayoutVars>
          <dgm:dir/>
          <dgm:animLvl val="lvl"/>
          <dgm:resizeHandles val="exact"/>
        </dgm:presLayoutVars>
      </dgm:prSet>
      <dgm:spPr/>
    </dgm:pt>
    <dgm:pt modelId="{23260A8C-1A26-429E-BFBA-7726B040E6DC}" type="pres">
      <dgm:prSet presAssocID="{50735677-0264-48F7-891F-8EC0CDA214ED}" presName="Name8" presStyleCnt="0"/>
      <dgm:spPr/>
    </dgm:pt>
    <dgm:pt modelId="{58BA1717-D84E-4298-BBF7-EB4F1AE7F8CE}" type="pres">
      <dgm:prSet presAssocID="{50735677-0264-48F7-891F-8EC0CDA214ED}" presName="level" presStyleLbl="node1" presStyleIdx="0" presStyleCnt="4">
        <dgm:presLayoutVars>
          <dgm:chMax val="1"/>
          <dgm:bulletEnabled val="1"/>
        </dgm:presLayoutVars>
      </dgm:prSet>
      <dgm:spPr/>
      <dgm:t>
        <a:bodyPr/>
        <a:lstStyle/>
        <a:p>
          <a:endParaRPr lang="en-US"/>
        </a:p>
      </dgm:t>
    </dgm:pt>
    <dgm:pt modelId="{058F3D2A-4EB0-47F3-9D42-8632A51CE5CF}" type="pres">
      <dgm:prSet presAssocID="{50735677-0264-48F7-891F-8EC0CDA214ED}" presName="levelTx" presStyleLbl="revTx" presStyleIdx="0" presStyleCnt="0">
        <dgm:presLayoutVars>
          <dgm:chMax val="1"/>
          <dgm:bulletEnabled val="1"/>
        </dgm:presLayoutVars>
      </dgm:prSet>
      <dgm:spPr/>
      <dgm:t>
        <a:bodyPr/>
        <a:lstStyle/>
        <a:p>
          <a:endParaRPr lang="en-US"/>
        </a:p>
      </dgm:t>
    </dgm:pt>
    <dgm:pt modelId="{695459DD-6332-4290-B6A3-9F3263C1EA2C}" type="pres">
      <dgm:prSet presAssocID="{8D3DD58E-2243-4325-BB57-B731B36F379D}" presName="Name8" presStyleCnt="0"/>
      <dgm:spPr/>
    </dgm:pt>
    <dgm:pt modelId="{614A72AC-D1A2-473D-84EB-921CBE813268}" type="pres">
      <dgm:prSet presAssocID="{8D3DD58E-2243-4325-BB57-B731B36F379D}" presName="level" presStyleLbl="node1" presStyleIdx="1" presStyleCnt="4">
        <dgm:presLayoutVars>
          <dgm:chMax val="1"/>
          <dgm:bulletEnabled val="1"/>
        </dgm:presLayoutVars>
      </dgm:prSet>
      <dgm:spPr/>
      <dgm:t>
        <a:bodyPr/>
        <a:lstStyle/>
        <a:p>
          <a:endParaRPr lang="en-US"/>
        </a:p>
      </dgm:t>
    </dgm:pt>
    <dgm:pt modelId="{72D7E909-842D-4DB5-8648-BF0FF2B3594F}" type="pres">
      <dgm:prSet presAssocID="{8D3DD58E-2243-4325-BB57-B731B36F379D}" presName="levelTx" presStyleLbl="revTx" presStyleIdx="0" presStyleCnt="0">
        <dgm:presLayoutVars>
          <dgm:chMax val="1"/>
          <dgm:bulletEnabled val="1"/>
        </dgm:presLayoutVars>
      </dgm:prSet>
      <dgm:spPr/>
      <dgm:t>
        <a:bodyPr/>
        <a:lstStyle/>
        <a:p>
          <a:endParaRPr lang="en-US"/>
        </a:p>
      </dgm:t>
    </dgm:pt>
    <dgm:pt modelId="{B4133E3E-1B60-4761-8733-C771BA916055}" type="pres">
      <dgm:prSet presAssocID="{2B01701C-A3DF-4F9E-831F-A62F36777894}" presName="Name8" presStyleCnt="0"/>
      <dgm:spPr/>
    </dgm:pt>
    <dgm:pt modelId="{EB3325B8-5B49-499A-8DB8-BA7EB246371A}" type="pres">
      <dgm:prSet presAssocID="{2B01701C-A3DF-4F9E-831F-A62F36777894}" presName="level" presStyleLbl="node1" presStyleIdx="2" presStyleCnt="4">
        <dgm:presLayoutVars>
          <dgm:chMax val="1"/>
          <dgm:bulletEnabled val="1"/>
        </dgm:presLayoutVars>
      </dgm:prSet>
      <dgm:spPr/>
      <dgm:t>
        <a:bodyPr/>
        <a:lstStyle/>
        <a:p>
          <a:endParaRPr lang="en-US"/>
        </a:p>
      </dgm:t>
    </dgm:pt>
    <dgm:pt modelId="{CE401205-A0F9-453A-9F40-CB7BE78352D1}" type="pres">
      <dgm:prSet presAssocID="{2B01701C-A3DF-4F9E-831F-A62F36777894}" presName="levelTx" presStyleLbl="revTx" presStyleIdx="0" presStyleCnt="0">
        <dgm:presLayoutVars>
          <dgm:chMax val="1"/>
          <dgm:bulletEnabled val="1"/>
        </dgm:presLayoutVars>
      </dgm:prSet>
      <dgm:spPr/>
      <dgm:t>
        <a:bodyPr/>
        <a:lstStyle/>
        <a:p>
          <a:endParaRPr lang="en-US"/>
        </a:p>
      </dgm:t>
    </dgm:pt>
    <dgm:pt modelId="{EFA52B2A-CC88-4C5B-A6D6-8ACCA9E6822D}" type="pres">
      <dgm:prSet presAssocID="{C30798F5-F666-477E-B316-D205A6FFCF91}" presName="Name8" presStyleCnt="0"/>
      <dgm:spPr/>
    </dgm:pt>
    <dgm:pt modelId="{B156DB77-8054-4B13-AF83-8F8F49C6D99B}" type="pres">
      <dgm:prSet presAssocID="{C30798F5-F666-477E-B316-D205A6FFCF91}" presName="level" presStyleLbl="node1" presStyleIdx="3" presStyleCnt="4" custLinFactNeighborX="717" custLinFactNeighborY="10000">
        <dgm:presLayoutVars>
          <dgm:chMax val="1"/>
          <dgm:bulletEnabled val="1"/>
        </dgm:presLayoutVars>
      </dgm:prSet>
      <dgm:spPr/>
      <dgm:t>
        <a:bodyPr/>
        <a:lstStyle/>
        <a:p>
          <a:endParaRPr lang="en-US"/>
        </a:p>
      </dgm:t>
    </dgm:pt>
    <dgm:pt modelId="{CEB3EE17-D429-464E-97D6-64941591875B}" type="pres">
      <dgm:prSet presAssocID="{C30798F5-F666-477E-B316-D205A6FFCF91}" presName="levelTx" presStyleLbl="revTx" presStyleIdx="0" presStyleCnt="0">
        <dgm:presLayoutVars>
          <dgm:chMax val="1"/>
          <dgm:bulletEnabled val="1"/>
        </dgm:presLayoutVars>
      </dgm:prSet>
      <dgm:spPr/>
      <dgm:t>
        <a:bodyPr/>
        <a:lstStyle/>
        <a:p>
          <a:endParaRPr lang="en-US"/>
        </a:p>
      </dgm:t>
    </dgm:pt>
  </dgm:ptLst>
  <dgm:cxnLst>
    <dgm:cxn modelId="{B9F2032D-B127-4FAD-A98D-D5959EC4688B}" type="presOf" srcId="{2B01701C-A3DF-4F9E-831F-A62F36777894}" destId="{EB3325B8-5B49-499A-8DB8-BA7EB246371A}" srcOrd="0" destOrd="0" presId="urn:microsoft.com/office/officeart/2005/8/layout/pyramid1"/>
    <dgm:cxn modelId="{73A8A56A-6A6F-4ACF-92F3-8E4731D113EE}" srcId="{E150EEFF-75F9-4040-837A-471C84F5E9F8}" destId="{C30798F5-F666-477E-B316-D205A6FFCF91}" srcOrd="3" destOrd="0" parTransId="{24545DF0-5EE5-4970-9740-1C791430DDF1}" sibTransId="{856A9700-CFB6-4279-9B92-3CC195C9CC85}"/>
    <dgm:cxn modelId="{3F15F763-78B3-4D0C-9D1D-489343AE6745}" srcId="{E150EEFF-75F9-4040-837A-471C84F5E9F8}" destId="{50735677-0264-48F7-891F-8EC0CDA214ED}" srcOrd="0" destOrd="0" parTransId="{6947B148-6AB2-4A7A-A23F-E469BEE73197}" sibTransId="{A4107F0E-8208-4409-82B0-9940C91804AC}"/>
    <dgm:cxn modelId="{1447853E-2B88-41C0-A4AA-7963BC9566A3}" type="presOf" srcId="{C30798F5-F666-477E-B316-D205A6FFCF91}" destId="{B156DB77-8054-4B13-AF83-8F8F49C6D99B}" srcOrd="0" destOrd="0" presId="urn:microsoft.com/office/officeart/2005/8/layout/pyramid1"/>
    <dgm:cxn modelId="{98E19B76-1BC0-4463-9F59-D09349EDFDA7}" type="presOf" srcId="{2B01701C-A3DF-4F9E-831F-A62F36777894}" destId="{CE401205-A0F9-453A-9F40-CB7BE78352D1}" srcOrd="1" destOrd="0" presId="urn:microsoft.com/office/officeart/2005/8/layout/pyramid1"/>
    <dgm:cxn modelId="{ACA516D4-0629-493C-9224-9A364A4978DE}" type="presOf" srcId="{50735677-0264-48F7-891F-8EC0CDA214ED}" destId="{58BA1717-D84E-4298-BBF7-EB4F1AE7F8CE}" srcOrd="0" destOrd="0" presId="urn:microsoft.com/office/officeart/2005/8/layout/pyramid1"/>
    <dgm:cxn modelId="{3030C8DC-B115-4914-ACC2-EFE81DF5A597}" type="presOf" srcId="{8D3DD58E-2243-4325-BB57-B731B36F379D}" destId="{614A72AC-D1A2-473D-84EB-921CBE813268}" srcOrd="0" destOrd="0" presId="urn:microsoft.com/office/officeart/2005/8/layout/pyramid1"/>
    <dgm:cxn modelId="{BEE61F4E-BC86-49B2-A3D8-C443B61A3641}" srcId="{E150EEFF-75F9-4040-837A-471C84F5E9F8}" destId="{8D3DD58E-2243-4325-BB57-B731B36F379D}" srcOrd="1" destOrd="0" parTransId="{618F3E7D-1DFE-4F0E-B935-8A1CF2205FC1}" sibTransId="{600D945B-33C2-4DB2-A793-1BAD34785E67}"/>
    <dgm:cxn modelId="{C67586C8-EAE7-45FC-8572-18575A80C0CA}" type="presOf" srcId="{50735677-0264-48F7-891F-8EC0CDA214ED}" destId="{058F3D2A-4EB0-47F3-9D42-8632A51CE5CF}" srcOrd="1" destOrd="0" presId="urn:microsoft.com/office/officeart/2005/8/layout/pyramid1"/>
    <dgm:cxn modelId="{0A0C6831-8971-4B8A-B983-EEC00935E271}" type="presOf" srcId="{E150EEFF-75F9-4040-837A-471C84F5E9F8}" destId="{620B981E-92DD-4CC1-BFB7-EE7EDA66BF42}" srcOrd="0" destOrd="0" presId="urn:microsoft.com/office/officeart/2005/8/layout/pyramid1"/>
    <dgm:cxn modelId="{6AF26445-75C5-45C1-8C5A-D9A4C0FA81B2}" srcId="{E150EEFF-75F9-4040-837A-471C84F5E9F8}" destId="{2B01701C-A3DF-4F9E-831F-A62F36777894}" srcOrd="2" destOrd="0" parTransId="{3F330A6A-1CA3-49C3-84B2-1E91FBE90DD7}" sibTransId="{470DBE31-7411-4449-83C8-22249B6ED82E}"/>
    <dgm:cxn modelId="{4BFA7F6A-652C-44EB-A228-DCFECBF629E2}" type="presOf" srcId="{C30798F5-F666-477E-B316-D205A6FFCF91}" destId="{CEB3EE17-D429-464E-97D6-64941591875B}" srcOrd="1" destOrd="0" presId="urn:microsoft.com/office/officeart/2005/8/layout/pyramid1"/>
    <dgm:cxn modelId="{DA9248B4-05F5-47C5-BDD7-FAB00ECE9A1F}" type="presOf" srcId="{8D3DD58E-2243-4325-BB57-B731B36F379D}" destId="{72D7E909-842D-4DB5-8648-BF0FF2B3594F}" srcOrd="1" destOrd="0" presId="urn:microsoft.com/office/officeart/2005/8/layout/pyramid1"/>
    <dgm:cxn modelId="{A2DB7D15-3072-4430-9315-7EA122A26A13}" type="presParOf" srcId="{620B981E-92DD-4CC1-BFB7-EE7EDA66BF42}" destId="{23260A8C-1A26-429E-BFBA-7726B040E6DC}" srcOrd="0" destOrd="0" presId="urn:microsoft.com/office/officeart/2005/8/layout/pyramid1"/>
    <dgm:cxn modelId="{F6B5BA02-6104-47A3-B49A-2BF3645A6AAF}" type="presParOf" srcId="{23260A8C-1A26-429E-BFBA-7726B040E6DC}" destId="{58BA1717-D84E-4298-BBF7-EB4F1AE7F8CE}" srcOrd="0" destOrd="0" presId="urn:microsoft.com/office/officeart/2005/8/layout/pyramid1"/>
    <dgm:cxn modelId="{D10EE78B-3547-450B-9266-79EF7FE10590}" type="presParOf" srcId="{23260A8C-1A26-429E-BFBA-7726B040E6DC}" destId="{058F3D2A-4EB0-47F3-9D42-8632A51CE5CF}" srcOrd="1" destOrd="0" presId="urn:microsoft.com/office/officeart/2005/8/layout/pyramid1"/>
    <dgm:cxn modelId="{C8B6D081-6326-40F8-B968-92609B0905B6}" type="presParOf" srcId="{620B981E-92DD-4CC1-BFB7-EE7EDA66BF42}" destId="{695459DD-6332-4290-B6A3-9F3263C1EA2C}" srcOrd="1" destOrd="0" presId="urn:microsoft.com/office/officeart/2005/8/layout/pyramid1"/>
    <dgm:cxn modelId="{069C8EAE-DA99-45B7-879E-4E5CE2364F35}" type="presParOf" srcId="{695459DD-6332-4290-B6A3-9F3263C1EA2C}" destId="{614A72AC-D1A2-473D-84EB-921CBE813268}" srcOrd="0" destOrd="0" presId="urn:microsoft.com/office/officeart/2005/8/layout/pyramid1"/>
    <dgm:cxn modelId="{7FD44268-58E2-4DC6-AFD2-FA9125562B1A}" type="presParOf" srcId="{695459DD-6332-4290-B6A3-9F3263C1EA2C}" destId="{72D7E909-842D-4DB5-8648-BF0FF2B3594F}" srcOrd="1" destOrd="0" presId="urn:microsoft.com/office/officeart/2005/8/layout/pyramid1"/>
    <dgm:cxn modelId="{06D085B2-301A-4F5D-B9A3-1B797BBE81FA}" type="presParOf" srcId="{620B981E-92DD-4CC1-BFB7-EE7EDA66BF42}" destId="{B4133E3E-1B60-4761-8733-C771BA916055}" srcOrd="2" destOrd="0" presId="urn:microsoft.com/office/officeart/2005/8/layout/pyramid1"/>
    <dgm:cxn modelId="{EEC76976-FFC2-42CC-9100-B76A97835732}" type="presParOf" srcId="{B4133E3E-1B60-4761-8733-C771BA916055}" destId="{EB3325B8-5B49-499A-8DB8-BA7EB246371A}" srcOrd="0" destOrd="0" presId="urn:microsoft.com/office/officeart/2005/8/layout/pyramid1"/>
    <dgm:cxn modelId="{618D1B3D-CC7A-4B81-9AD9-4B4C45D01A87}" type="presParOf" srcId="{B4133E3E-1B60-4761-8733-C771BA916055}" destId="{CE401205-A0F9-453A-9F40-CB7BE78352D1}" srcOrd="1" destOrd="0" presId="urn:microsoft.com/office/officeart/2005/8/layout/pyramid1"/>
    <dgm:cxn modelId="{621D66E3-BE60-4AFC-88A8-3B9411813443}" type="presParOf" srcId="{620B981E-92DD-4CC1-BFB7-EE7EDA66BF42}" destId="{EFA52B2A-CC88-4C5B-A6D6-8ACCA9E6822D}" srcOrd="3" destOrd="0" presId="urn:microsoft.com/office/officeart/2005/8/layout/pyramid1"/>
    <dgm:cxn modelId="{44CFB73B-D277-4CB3-B82D-6659B4FF90CA}" type="presParOf" srcId="{EFA52B2A-CC88-4C5B-A6D6-8ACCA9E6822D}" destId="{B156DB77-8054-4B13-AF83-8F8F49C6D99B}" srcOrd="0" destOrd="0" presId="urn:microsoft.com/office/officeart/2005/8/layout/pyramid1"/>
    <dgm:cxn modelId="{A32DA20B-F441-45C6-9B9D-EE8A6514224C}" type="presParOf" srcId="{EFA52B2A-CC88-4C5B-A6D6-8ACCA9E6822D}" destId="{CEB3EE17-D429-464E-97D6-64941591875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BA1717-D84E-4298-BBF7-EB4F1AE7F8CE}">
      <dsp:nvSpPr>
        <dsp:cNvPr id="0" name=""/>
        <dsp:cNvSpPr/>
      </dsp:nvSpPr>
      <dsp:spPr>
        <a:xfrm>
          <a:off x="1710063" y="0"/>
          <a:ext cx="1140042" cy="720080"/>
        </a:xfrm>
        <a:prstGeom prst="trapezoid">
          <a:avLst>
            <a:gd name="adj" fmla="val 79161"/>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365760" rIns="25400" bIns="25400" numCol="1" spcCol="1270" anchor="ctr" anchorCtr="0">
          <a:noAutofit/>
        </a:bodyPr>
        <a:lstStyle/>
        <a:p>
          <a:pPr lvl="0" algn="ctr" defTabSz="889000">
            <a:lnSpc>
              <a:spcPct val="90000"/>
            </a:lnSpc>
            <a:spcBef>
              <a:spcPct val="0"/>
            </a:spcBef>
            <a:spcAft>
              <a:spcPct val="35000"/>
            </a:spcAft>
          </a:pPr>
          <a:r>
            <a:rPr lang="en-US" sz="2000" kern="1200">
              <a:solidFill>
                <a:schemeClr val="bg1"/>
              </a:solidFill>
              <a:latin typeface="Calibri" panose="020F0502020204030204" pitchFamily="34" charset="0"/>
              <a:cs typeface="Calibri" panose="020F0502020204030204" pitchFamily="34" charset="0"/>
            </a:rPr>
            <a:t>Vision</a:t>
          </a:r>
        </a:p>
      </dsp:txBody>
      <dsp:txXfrm>
        <a:off x="1710063" y="0"/>
        <a:ext cx="1140042" cy="720080"/>
      </dsp:txXfrm>
    </dsp:sp>
    <dsp:sp modelId="{614A72AC-D1A2-473D-84EB-921CBE813268}">
      <dsp:nvSpPr>
        <dsp:cNvPr id="0" name=""/>
        <dsp:cNvSpPr/>
      </dsp:nvSpPr>
      <dsp:spPr>
        <a:xfrm>
          <a:off x="1140042" y="720080"/>
          <a:ext cx="2280084" cy="720080"/>
        </a:xfrm>
        <a:prstGeom prst="trapezoid">
          <a:avLst>
            <a:gd name="adj" fmla="val 79161"/>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a:latin typeface="Calibri" panose="020F0502020204030204" pitchFamily="34" charset="0"/>
              <a:cs typeface="Calibri" panose="020F0502020204030204" pitchFamily="34" charset="0"/>
            </a:rPr>
            <a:t>Mission</a:t>
          </a:r>
        </a:p>
      </dsp:txBody>
      <dsp:txXfrm>
        <a:off x="1539056" y="720080"/>
        <a:ext cx="1482054" cy="720080"/>
      </dsp:txXfrm>
    </dsp:sp>
    <dsp:sp modelId="{EB3325B8-5B49-499A-8DB8-BA7EB246371A}">
      <dsp:nvSpPr>
        <dsp:cNvPr id="0" name=""/>
        <dsp:cNvSpPr/>
      </dsp:nvSpPr>
      <dsp:spPr>
        <a:xfrm>
          <a:off x="570021" y="1440160"/>
          <a:ext cx="3420126" cy="720080"/>
        </a:xfrm>
        <a:prstGeom prst="trapezoid">
          <a:avLst>
            <a:gd name="adj" fmla="val 79161"/>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a:latin typeface="Calibri" panose="020F0502020204030204" pitchFamily="34" charset="0"/>
              <a:cs typeface="Calibri" panose="020F0502020204030204" pitchFamily="34" charset="0"/>
            </a:rPr>
            <a:t>Core Areas + Goals</a:t>
          </a:r>
        </a:p>
      </dsp:txBody>
      <dsp:txXfrm>
        <a:off x="1168543" y="1440160"/>
        <a:ext cx="2223081" cy="720080"/>
      </dsp:txXfrm>
    </dsp:sp>
    <dsp:sp modelId="{B156DB77-8054-4B13-AF83-8F8F49C6D99B}">
      <dsp:nvSpPr>
        <dsp:cNvPr id="0" name=""/>
        <dsp:cNvSpPr/>
      </dsp:nvSpPr>
      <dsp:spPr>
        <a:xfrm>
          <a:off x="0" y="2160239"/>
          <a:ext cx="4560168" cy="720080"/>
        </a:xfrm>
        <a:prstGeom prst="trapezoid">
          <a:avLst>
            <a:gd name="adj" fmla="val 79161"/>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a:latin typeface="Calibri" panose="020F0502020204030204" pitchFamily="34" charset="0"/>
              <a:cs typeface="Calibri" panose="020F0502020204030204" pitchFamily="34" charset="0"/>
            </a:rPr>
            <a:t>Actions</a:t>
          </a:r>
        </a:p>
      </dsp:txBody>
      <dsp:txXfrm>
        <a:off x="798029" y="2160239"/>
        <a:ext cx="2964109" cy="72008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013E40-9ED3-8F42-8D0B-2462FA2C394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3F65E136-52A6-8B44-A245-F43294553793}"/>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ECA23937-5B85-4AB7-8AB5-4195B541C29A}" type="datetime1">
              <a:rPr lang="en-US" altLang="en-US"/>
              <a:pPr>
                <a:defRPr/>
              </a:pPr>
              <a:t>9/29/2022</a:t>
            </a:fld>
            <a:endParaRPr lang="en-US" altLang="en-US"/>
          </a:p>
        </p:txBody>
      </p:sp>
      <p:sp>
        <p:nvSpPr>
          <p:cNvPr id="4" name="Footer Placeholder 3">
            <a:extLst>
              <a:ext uri="{FF2B5EF4-FFF2-40B4-BE49-F238E27FC236}">
                <a16:creationId xmlns:a16="http://schemas.microsoft.com/office/drawing/2014/main" id="{B2E51795-217D-F947-9FAC-2B3AB40C12CB}"/>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F4A80203-7696-8E48-B853-EBB7ECAEEB69}"/>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E7484980-7900-4111-86DB-E5F20E364329}"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09866D4-699C-F04B-89DF-1BBECC2D922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B9CF313D-5466-AD43-A0B4-A943DB13DA72}"/>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A480BA2E-6474-4C5E-91A1-38E09F58C249}" type="datetime1">
              <a:rPr lang="en-US" altLang="en-US"/>
              <a:pPr>
                <a:defRPr/>
              </a:pPr>
              <a:t>9/29/2022</a:t>
            </a:fld>
            <a:endParaRPr lang="en-US" altLang="en-US"/>
          </a:p>
        </p:txBody>
      </p:sp>
      <p:sp>
        <p:nvSpPr>
          <p:cNvPr id="4" name="Slide Image Placeholder 3">
            <a:extLst>
              <a:ext uri="{FF2B5EF4-FFF2-40B4-BE49-F238E27FC236}">
                <a16:creationId xmlns:a16="http://schemas.microsoft.com/office/drawing/2014/main" id="{97E3B544-965A-474E-BA9E-27F6CEBEC1C4}"/>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83591A6-FDEA-044A-AED5-E81A74301ED1}"/>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a:extLst>
              <a:ext uri="{FF2B5EF4-FFF2-40B4-BE49-F238E27FC236}">
                <a16:creationId xmlns:a16="http://schemas.microsoft.com/office/drawing/2014/main" id="{761710CB-DDAA-5B42-859A-8C097FE19CA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6BF9F16D-0A07-9645-902C-D14C0A02677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219E0983-8BA4-4855-AE85-34CC56BA4E5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4555B36E-F375-A933-00E7-0846A879D5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F17BF23-E6A0-BD38-5CD7-E132B1113E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220" name="Slide Number Placeholder 3">
            <a:extLst>
              <a:ext uri="{FF2B5EF4-FFF2-40B4-BE49-F238E27FC236}">
                <a16:creationId xmlns:a16="http://schemas.microsoft.com/office/drawing/2014/main" id="{8912DD45-F25A-50FD-0554-6A1B7A3D83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EAD92DD-9E8E-489A-A0E0-D92E13DD3F40}" type="slidenum">
              <a:rPr lang="en-US" altLang="en-US"/>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1170407A-C795-BC55-0A93-FB17A86220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2A00FEC1-6360-8726-AB76-005E6ABA10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4580" name="Slide Number Placeholder 3">
            <a:extLst>
              <a:ext uri="{FF2B5EF4-FFF2-40B4-BE49-F238E27FC236}">
                <a16:creationId xmlns:a16="http://schemas.microsoft.com/office/drawing/2014/main" id="{13FC9DA9-BE6F-B81A-AC2F-2C24192266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0FB3DD6-9146-4D12-9F57-B7FB5E4D3333}" type="slidenum">
              <a:rPr lang="en-US" altLang="en-US" sz="1200">
                <a:latin typeface="Calibri" panose="020F0502020204030204" pitchFamily="34" charset="0"/>
              </a:rPr>
              <a:pPr/>
              <a:t>12</a:t>
            </a:fld>
            <a:endParaRPr lang="en-US" altLang="en-US" sz="120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9401FE4C-05E6-56E0-E0BA-7B0E404F53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D5457D17-F503-2C5F-E017-E4ABAD0EBE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628" name="Slide Number Placeholder 3">
            <a:extLst>
              <a:ext uri="{FF2B5EF4-FFF2-40B4-BE49-F238E27FC236}">
                <a16:creationId xmlns:a16="http://schemas.microsoft.com/office/drawing/2014/main" id="{D3C20139-01B1-0CD0-7C7F-A475D31903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7A44139-BE77-41DE-A48B-4D91D607754F}" type="slidenum">
              <a:rPr lang="en-US" altLang="en-US" sz="1200">
                <a:latin typeface="Calibri" panose="020F0502020204030204" pitchFamily="34" charset="0"/>
              </a:rPr>
              <a:pPr/>
              <a:t>13</a:t>
            </a:fld>
            <a:endParaRPr lang="en-US" altLang="en-US" sz="120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022C77FD-418C-28BC-EC38-B67A39BAD7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BF5107EB-4C18-10DE-EBA7-6A98FC9B37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748" name="Slide Number Placeholder 3">
            <a:extLst>
              <a:ext uri="{FF2B5EF4-FFF2-40B4-BE49-F238E27FC236}">
                <a16:creationId xmlns:a16="http://schemas.microsoft.com/office/drawing/2014/main" id="{89E6593D-B9F4-D1CF-678C-AEAEA5B65C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782FEC0-DBCC-4238-9194-54CC0497B48E}" type="slidenum">
              <a:rPr lang="en-US" altLang="en-US" sz="1200">
                <a:latin typeface="Calibri" panose="020F0502020204030204" pitchFamily="34" charset="0"/>
              </a:rPr>
              <a:pPr/>
              <a:t>15</a:t>
            </a:fld>
            <a:endParaRPr lang="en-US" altLang="en-US" sz="1200">
              <a:latin typeface="Calibri" panose="020F0502020204030204" pitchFamily="34" charset="0"/>
            </a:endParaRPr>
          </a:p>
        </p:txBody>
      </p:sp>
    </p:spTree>
    <p:extLst>
      <p:ext uri="{BB962C8B-B14F-4D97-AF65-F5344CB8AC3E}">
        <p14:creationId xmlns:p14="http://schemas.microsoft.com/office/powerpoint/2010/main" val="3477284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a:t>
            </a:r>
          </a:p>
        </p:txBody>
      </p:sp>
      <p:sp>
        <p:nvSpPr>
          <p:cNvPr id="4" name="Slide Number Placeholder 3"/>
          <p:cNvSpPr>
            <a:spLocks noGrp="1"/>
          </p:cNvSpPr>
          <p:nvPr>
            <p:ph type="sldNum" sz="quarter" idx="5"/>
          </p:nvPr>
        </p:nvSpPr>
        <p:spPr/>
        <p:txBody>
          <a:bodyPr/>
          <a:lstStyle/>
          <a:p>
            <a:fld id="{219E0983-8BA4-4855-AE85-34CC56BA4E5F}" type="slidenum">
              <a:rPr lang="en-US" altLang="en-US" smtClean="0"/>
              <a:pPr/>
              <a:t>16</a:t>
            </a:fld>
            <a:endParaRPr lang="en-US" altLang="en-US"/>
          </a:p>
        </p:txBody>
      </p:sp>
    </p:spTree>
    <p:extLst>
      <p:ext uri="{BB962C8B-B14F-4D97-AF65-F5344CB8AC3E}">
        <p14:creationId xmlns:p14="http://schemas.microsoft.com/office/powerpoint/2010/main" val="2357741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1" u="none" strike="noStrike" kern="1200" dirty="0">
                <a:solidFill>
                  <a:schemeClr val="tx1"/>
                </a:solidFill>
                <a:effectLst/>
                <a:latin typeface="+mn-lt"/>
                <a:ea typeface="MS PGothic" panose="020B0600070205080204" pitchFamily="34" charset="-128"/>
                <a:cs typeface="ＭＳ Ｐゴシック"/>
              </a:rPr>
              <a:t>Programming and overall learning opportunities</a:t>
            </a:r>
          </a:p>
          <a:p>
            <a:pPr rtl="0" fontAlgn="base"/>
            <a:r>
              <a:rPr lang="en-US" sz="1200" b="1" i="1" u="none" strike="noStrike" kern="1200" dirty="0">
                <a:solidFill>
                  <a:schemeClr val="tx1"/>
                </a:solidFill>
                <a:effectLst/>
                <a:latin typeface="+mn-lt"/>
                <a:ea typeface="MS PGothic" panose="020B0600070205080204" pitchFamily="34" charset="-128"/>
                <a:cs typeface="ＭＳ Ｐゴシック"/>
              </a:rPr>
              <a:t>Mentorship and PD for educators so they are very effective</a:t>
            </a:r>
          </a:p>
          <a:p>
            <a:pPr rtl="0" fontAlgn="base"/>
            <a:r>
              <a:rPr lang="en-US" sz="1200" b="1" i="1" u="none" strike="noStrike" kern="1200" dirty="0">
                <a:solidFill>
                  <a:schemeClr val="tx1"/>
                </a:solidFill>
                <a:effectLst/>
                <a:latin typeface="+mn-lt"/>
                <a:ea typeface="MS PGothic" panose="020B0600070205080204" pitchFamily="34" charset="-128"/>
                <a:cs typeface="ＭＳ Ｐゴシック"/>
              </a:rPr>
              <a:t>Health system needs in terms of education - Advocacy role in terms of seats needed </a:t>
            </a:r>
            <a:r>
              <a:rPr lang="en-US" sz="1200" b="1" i="1" u="none" strike="noStrike" kern="1200" dirty="0" err="1">
                <a:solidFill>
                  <a:schemeClr val="tx1"/>
                </a:solidFill>
                <a:effectLst/>
                <a:latin typeface="+mn-lt"/>
                <a:ea typeface="MS PGothic" panose="020B0600070205080204" pitchFamily="34" charset="-128"/>
                <a:cs typeface="ＭＳ Ｐゴシック"/>
              </a:rPr>
              <a:t>etc</a:t>
            </a:r>
            <a:endParaRPr lang="en-US" sz="1200" b="1" i="1" u="none" strike="noStrike" kern="1200" dirty="0">
              <a:solidFill>
                <a:schemeClr val="tx1"/>
              </a:solidFill>
              <a:effectLst/>
              <a:latin typeface="+mn-lt"/>
              <a:ea typeface="MS PGothic" panose="020B0600070205080204" pitchFamily="34" charset="-128"/>
              <a:cs typeface="ＭＳ Ｐゴシック"/>
            </a:endParaRPr>
          </a:p>
          <a:p>
            <a:pPr rtl="0" fontAlgn="base"/>
            <a:r>
              <a:rPr lang="en-US" sz="1200" b="1" i="1" u="none" strike="noStrike" kern="1200" dirty="0">
                <a:solidFill>
                  <a:schemeClr val="tx1"/>
                </a:solidFill>
                <a:effectLst/>
                <a:latin typeface="+mn-lt"/>
                <a:ea typeface="MS PGothic" panose="020B0600070205080204" pitchFamily="34" charset="-128"/>
                <a:cs typeface="ＭＳ Ｐゴシック"/>
              </a:rPr>
              <a:t>Attracting excellent applicants</a:t>
            </a:r>
          </a:p>
          <a:p>
            <a:pPr rtl="0" fontAlgn="base"/>
            <a:r>
              <a:rPr lang="en-US" sz="1200" b="1" i="1" u="none" strike="noStrike" kern="1200" dirty="0">
                <a:solidFill>
                  <a:srgbClr val="D60093"/>
                </a:solidFill>
                <a:effectLst/>
                <a:latin typeface="+mn-lt"/>
                <a:ea typeface="MS PGothic" panose="020B0600070205080204" pitchFamily="34" charset="-128"/>
                <a:cs typeface="ＭＳ Ｐゴシック"/>
              </a:rPr>
              <a:t>Encouraging continuous education</a:t>
            </a:r>
          </a:p>
          <a:p>
            <a:endParaRPr lang="en-US" dirty="0"/>
          </a:p>
        </p:txBody>
      </p:sp>
      <p:sp>
        <p:nvSpPr>
          <p:cNvPr id="4" name="Slide Number Placeholder 3"/>
          <p:cNvSpPr>
            <a:spLocks noGrp="1"/>
          </p:cNvSpPr>
          <p:nvPr>
            <p:ph type="sldNum" sz="quarter" idx="5"/>
          </p:nvPr>
        </p:nvSpPr>
        <p:spPr/>
        <p:txBody>
          <a:bodyPr/>
          <a:lstStyle/>
          <a:p>
            <a:fld id="{219E0983-8BA4-4855-AE85-34CC56BA4E5F}" type="slidenum">
              <a:rPr lang="en-US" altLang="en-US" smtClean="0"/>
              <a:pPr/>
              <a:t>18</a:t>
            </a:fld>
            <a:endParaRPr lang="en-US" altLang="en-US"/>
          </a:p>
        </p:txBody>
      </p:sp>
    </p:spTree>
    <p:extLst>
      <p:ext uri="{BB962C8B-B14F-4D97-AF65-F5344CB8AC3E}">
        <p14:creationId xmlns:p14="http://schemas.microsoft.com/office/powerpoint/2010/main" val="538999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9E0983-8BA4-4855-AE85-34CC56BA4E5F}" type="slidenum">
              <a:rPr lang="en-US" altLang="en-US" smtClean="0"/>
              <a:pPr/>
              <a:t>19</a:t>
            </a:fld>
            <a:endParaRPr lang="en-US" altLang="en-US"/>
          </a:p>
        </p:txBody>
      </p:sp>
    </p:spTree>
    <p:extLst>
      <p:ext uri="{BB962C8B-B14F-4D97-AF65-F5344CB8AC3E}">
        <p14:creationId xmlns:p14="http://schemas.microsoft.com/office/powerpoint/2010/main" val="1753221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Might be missing:   Culture of quality improvement and </a:t>
            </a:r>
            <a:r>
              <a:rPr lang="en-US" sz="1200" b="1" i="0" u="none" strike="noStrike" kern="1200" dirty="0">
                <a:solidFill>
                  <a:schemeClr val="tx1"/>
                </a:solidFill>
                <a:effectLst/>
                <a:latin typeface="+mn-lt"/>
                <a:ea typeface="MS PGothic" panose="020B0600070205080204" pitchFamily="34" charset="-128"/>
                <a:cs typeface="ＭＳ Ｐゴシック"/>
              </a:rPr>
              <a:t>Leadership/advocacy? role in ensuring there are enough residents to provide better patient care? Engage in care transformation in the health system and support primary care</a:t>
            </a:r>
            <a:endParaRPr lang="en-US" dirty="0"/>
          </a:p>
        </p:txBody>
      </p:sp>
      <p:sp>
        <p:nvSpPr>
          <p:cNvPr id="4" name="Slide Number Placeholder 3"/>
          <p:cNvSpPr>
            <a:spLocks noGrp="1"/>
          </p:cNvSpPr>
          <p:nvPr>
            <p:ph type="sldNum" sz="quarter" idx="5"/>
          </p:nvPr>
        </p:nvSpPr>
        <p:spPr/>
        <p:txBody>
          <a:bodyPr/>
          <a:lstStyle/>
          <a:p>
            <a:fld id="{219E0983-8BA4-4855-AE85-34CC56BA4E5F}" type="slidenum">
              <a:rPr lang="en-US" altLang="en-US" smtClean="0"/>
              <a:pPr/>
              <a:t>20</a:t>
            </a:fld>
            <a:endParaRPr lang="en-US" altLang="en-US"/>
          </a:p>
        </p:txBody>
      </p:sp>
    </p:spTree>
    <p:extLst>
      <p:ext uri="{BB962C8B-B14F-4D97-AF65-F5344CB8AC3E}">
        <p14:creationId xmlns:p14="http://schemas.microsoft.com/office/powerpoint/2010/main" val="1205599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FB8B8C21-2A50-7AFA-F845-708F5F91C8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B4BDEE94-0A35-C90B-0265-9C26F094A0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676" name="Slide Number Placeholder 3">
            <a:extLst>
              <a:ext uri="{FF2B5EF4-FFF2-40B4-BE49-F238E27FC236}">
                <a16:creationId xmlns:a16="http://schemas.microsoft.com/office/drawing/2014/main" id="{766F3FD9-05D1-7286-839F-828352215D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4EEB024-DA8F-4497-994D-74F941E6B61C}" type="slidenum">
              <a:rPr lang="en-US" altLang="en-US" sz="1200">
                <a:latin typeface="Calibri" panose="020F0502020204030204" pitchFamily="34" charset="0"/>
              </a:rPr>
              <a:pPr/>
              <a:t>21</a:t>
            </a:fld>
            <a:endParaRPr lang="en-US" altLang="en-US" sz="1200">
              <a:latin typeface="Calibri" panose="020F0502020204030204" pitchFamily="34" charset="0"/>
            </a:endParaRPr>
          </a:p>
        </p:txBody>
      </p:sp>
    </p:spTree>
    <p:extLst>
      <p:ext uri="{BB962C8B-B14F-4D97-AF65-F5344CB8AC3E}">
        <p14:creationId xmlns:p14="http://schemas.microsoft.com/office/powerpoint/2010/main" val="3396479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E7CEC553-1778-E554-EDEA-332B65E282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E3A366DB-85D7-743E-152B-D505B131A4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Note: we will consolidate all of the feedback received from the site visits and post it on the website for you to review</a:t>
            </a:r>
          </a:p>
        </p:txBody>
      </p:sp>
      <p:sp>
        <p:nvSpPr>
          <p:cNvPr id="38916" name="Slide Number Placeholder 3">
            <a:extLst>
              <a:ext uri="{FF2B5EF4-FFF2-40B4-BE49-F238E27FC236}">
                <a16:creationId xmlns:a16="http://schemas.microsoft.com/office/drawing/2014/main" id="{84D66FC6-462C-5EE7-E824-C60B4336FE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B08B4C4-E858-4494-B2DE-4C414BAA35F2}" type="slidenum">
              <a:rPr lang="en-US" altLang="en-US" sz="1200">
                <a:latin typeface="Calibri" panose="020F0502020204030204" pitchFamily="34" charset="0"/>
              </a:rPr>
              <a:pPr/>
              <a:t>22</a:t>
            </a:fld>
            <a:endParaRPr lang="en-US" altLang="en-US" sz="120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0E088ACF-B6CE-27C2-7353-089F7C2843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7252A78E-0B09-A1F3-04B3-C472E930D7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964" name="Slide Number Placeholder 3">
            <a:extLst>
              <a:ext uri="{FF2B5EF4-FFF2-40B4-BE49-F238E27FC236}">
                <a16:creationId xmlns:a16="http://schemas.microsoft.com/office/drawing/2014/main" id="{1061692E-6867-D9F0-0847-70B5A66943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DE3E858-EB92-4607-99A1-504191EEB750}" type="slidenum">
              <a:rPr lang="en-US" altLang="en-US" sz="1200">
                <a:latin typeface="Calibri" panose="020F0502020204030204" pitchFamily="34" charset="0"/>
              </a:rPr>
              <a:pPr/>
              <a:t>23</a:t>
            </a:fld>
            <a:endParaRPr lang="en-US" altLang="en-US"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3A72B386-2935-5B24-6D3A-38ECAC2FAA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A741129-2E77-42A0-AB4A-506DB9F69556}"/>
              </a:ext>
            </a:extLst>
          </p:cNvPr>
          <p:cNvSpPr>
            <a:spLocks noGrp="1"/>
          </p:cNvSpPr>
          <p:nvPr>
            <p:ph type="body" idx="1"/>
          </p:nvPr>
        </p:nvSpPr>
        <p:spPr/>
        <p:txBody>
          <a:bodyPr>
            <a:normAutofit lnSpcReduction="10000"/>
          </a:bodyPr>
          <a:lstStyle/>
          <a:p>
            <a:pPr>
              <a:defRPr/>
            </a:pPr>
            <a:r>
              <a:rPr lang="en-US" dirty="0"/>
              <a:t>Thanking them in advance for their input and participation and recognize the investment of time when we are busy with different priorities. E.g. “I know it is not easy to dedicate time in your already committed schedules, particularly over this past year with extra pressures created and exacerbated by the COVID-19 pandemic, so please know how much I appreciate your participation and commitment to this process”.</a:t>
            </a:r>
          </a:p>
          <a:p>
            <a:pPr>
              <a:defRPr/>
            </a:pPr>
            <a:r>
              <a:rPr lang="en-US" dirty="0"/>
              <a:t>Connecting their feedback to building the foundation for the strategic plan and how there are other factors such as prioritization that play a role on the final direction/outcome of the strategic plan</a:t>
            </a:r>
          </a:p>
          <a:p>
            <a:pPr>
              <a:defRPr/>
            </a:pPr>
            <a:r>
              <a:rPr lang="en-US" dirty="0"/>
              <a:t>Recognize our role but also the role that other stakeholders play so we do not always have control over the outcomes</a:t>
            </a:r>
          </a:p>
          <a:p>
            <a:pPr>
              <a:defRPr/>
            </a:pPr>
            <a:r>
              <a:rPr lang="en-US" dirty="0"/>
              <a:t>Recognition that their voices are important, it would take all of us as a collective community to build our future.  We need all of us to move forward!</a:t>
            </a:r>
          </a:p>
          <a:p>
            <a:pPr>
              <a:defRPr/>
            </a:pPr>
            <a:r>
              <a:rPr lang="en-US" dirty="0"/>
              <a:t>Emphasize that this plan does not contain all the extraordinary work and projects that are underway or planned in our Department</a:t>
            </a:r>
          </a:p>
          <a:p>
            <a:pPr>
              <a:defRPr/>
            </a:pPr>
            <a:r>
              <a:rPr lang="en-US" dirty="0"/>
              <a:t>Emphasize that this is meant to capture the new strategic actions that will guide our next 5 years, recognizing this is a living evolving plan as we move forward. </a:t>
            </a:r>
          </a:p>
          <a:p>
            <a:pPr>
              <a:defRPr/>
            </a:pPr>
            <a:r>
              <a:rPr lang="en-US" dirty="0"/>
              <a:t>Emphasize that we will need to remain agile and evolve to the changing nature of the future ahead, the </a:t>
            </a:r>
            <a:r>
              <a:rPr lang="en-US" dirty="0" err="1"/>
              <a:t>DoM</a:t>
            </a:r>
            <a:r>
              <a:rPr lang="en-US" dirty="0"/>
              <a:t> Strategic Plan will provide a roadmap to guide our activities and a set of metrics where we can hold ourselves accountable. We will look to this plan for guidance to remind us of what our priorities are in terms of who we are, what we do and where we are headed.</a:t>
            </a:r>
          </a:p>
          <a:p>
            <a:pPr>
              <a:defRPr/>
            </a:pPr>
            <a:endParaRPr lang="en-US" dirty="0"/>
          </a:p>
        </p:txBody>
      </p:sp>
      <p:sp>
        <p:nvSpPr>
          <p:cNvPr id="11268" name="Slide Number Placeholder 3">
            <a:extLst>
              <a:ext uri="{FF2B5EF4-FFF2-40B4-BE49-F238E27FC236}">
                <a16:creationId xmlns:a16="http://schemas.microsoft.com/office/drawing/2014/main" id="{3F7A2E6C-EC6A-6F2F-C882-731A28F6EA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735A2ED-2169-4022-A4AE-C10E5E50AEB1}" type="slidenum">
              <a:rPr lang="en-US" altLang="en-US" sz="1200">
                <a:latin typeface="Calibri" panose="020F0502020204030204" pitchFamily="34" charset="0"/>
              </a:rPr>
              <a:pPr/>
              <a:t>2</a:t>
            </a:fld>
            <a:endParaRPr lang="en-US" altLang="en-US" sz="1200">
              <a:latin typeface="Calibri" panose="020F0502020204030204" pitchFamily="34" charset="0"/>
            </a:endParaRPr>
          </a:p>
        </p:txBody>
      </p:sp>
    </p:spTree>
    <p:extLst>
      <p:ext uri="{BB962C8B-B14F-4D97-AF65-F5344CB8AC3E}">
        <p14:creationId xmlns:p14="http://schemas.microsoft.com/office/powerpoint/2010/main" val="175473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DE2812F2-BF3D-88FF-8CA2-D13FA5DD95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F1335DB4-4DFD-7D3B-5B23-71C239C642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1988" name="Slide Number Placeholder 3">
            <a:extLst>
              <a:ext uri="{FF2B5EF4-FFF2-40B4-BE49-F238E27FC236}">
                <a16:creationId xmlns:a16="http://schemas.microsoft.com/office/drawing/2014/main" id="{DF53BDB2-8640-BCAF-49D6-38ACBE9AC0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9492897-E3D0-414D-86F4-A8A722980846}" type="slidenum">
              <a:rPr lang="en-US" altLang="en-US" sz="1200">
                <a:latin typeface="Calibri" panose="020F0502020204030204" pitchFamily="34" charset="0"/>
              </a:rPr>
              <a:pPr/>
              <a:t>24</a:t>
            </a:fld>
            <a:endParaRPr lang="en-US" altLang="en-US" sz="120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022C77FD-418C-28BC-EC38-B67A39BAD7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BF5107EB-4C18-10DE-EBA7-6A98FC9B37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748" name="Slide Number Placeholder 3">
            <a:extLst>
              <a:ext uri="{FF2B5EF4-FFF2-40B4-BE49-F238E27FC236}">
                <a16:creationId xmlns:a16="http://schemas.microsoft.com/office/drawing/2014/main" id="{89E6593D-B9F4-D1CF-678C-AEAEA5B65C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782FEC0-DBCC-4238-9194-54CC0497B48E}" type="slidenum">
              <a:rPr lang="en-US" altLang="en-US" sz="1200">
                <a:latin typeface="Calibri" panose="020F0502020204030204" pitchFamily="34" charset="0"/>
              </a:rPr>
              <a:pPr/>
              <a:t>25</a:t>
            </a:fld>
            <a:endParaRPr lang="en-US" altLang="en-US" sz="120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781A3D11-622D-AA9F-0E95-A9D4FDB77F4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A7FB9FC9-AC05-D1C2-DEDA-43290C63C8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There are fives phases, each has specific outputs and specific engagement activities</a:t>
            </a:r>
          </a:p>
          <a:p>
            <a:r>
              <a:rPr lang="en-US" altLang="en-US"/>
              <a:t>Timing – started planning in Feb and aiming to launch in December</a:t>
            </a:r>
          </a:p>
          <a:p>
            <a:r>
              <a:rPr lang="en-US" altLang="en-US"/>
              <a:t>Brief overview of each stage</a:t>
            </a:r>
          </a:p>
        </p:txBody>
      </p:sp>
      <p:sp>
        <p:nvSpPr>
          <p:cNvPr id="14340" name="Slide Number Placeholder 3">
            <a:extLst>
              <a:ext uri="{FF2B5EF4-FFF2-40B4-BE49-F238E27FC236}">
                <a16:creationId xmlns:a16="http://schemas.microsoft.com/office/drawing/2014/main" id="{A89BC382-7D3C-FB7D-2867-5ADFAE99E1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A080619-7CA9-434C-BC2B-2976551C2933}" type="slidenum">
              <a:rPr lang="en-US" altLang="en-US" sz="1200">
                <a:latin typeface="Calibri" panose="020F0502020204030204" pitchFamily="34" charset="0"/>
              </a:rPr>
              <a:pPr/>
              <a:t>4</a:t>
            </a:fld>
            <a:endParaRPr lang="en-US" altLang="en-US" sz="120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F8E5853E-B9DE-06A4-167E-B615030736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4FABBBC5-68B3-4041-B46E-D86A447034B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Developed stakeholder engagement strategy that will consist of broad consultation across many groups throughout the planning process.</a:t>
            </a:r>
          </a:p>
          <a:p>
            <a:endParaRPr lang="en-US" altLang="en-US"/>
          </a:p>
          <a:p>
            <a:r>
              <a:rPr lang="en-US" altLang="en-US"/>
              <a:t>We are using a number of engagement tools to reach as many stakeholders as possible.  For example, surveys, townhalls, interviews, focus groups and soliciting feedback through the website</a:t>
            </a:r>
          </a:p>
          <a:p>
            <a:endParaRPr lang="en-US" altLang="en-US"/>
          </a:p>
          <a:p>
            <a:r>
              <a:rPr lang="en-US" altLang="en-US"/>
              <a:t>All stakeholders playing a key part in ensuring the patients are our focus</a:t>
            </a:r>
          </a:p>
          <a:p>
            <a:endParaRPr lang="en-US" altLang="en-US"/>
          </a:p>
        </p:txBody>
      </p:sp>
      <p:sp>
        <p:nvSpPr>
          <p:cNvPr id="16388" name="Slide Number Placeholder 3">
            <a:extLst>
              <a:ext uri="{FF2B5EF4-FFF2-40B4-BE49-F238E27FC236}">
                <a16:creationId xmlns:a16="http://schemas.microsoft.com/office/drawing/2014/main" id="{959017C3-5C8B-64EA-74D9-A4E5D7D35F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D603445-0A45-4F46-9E47-DC162D8558C9}" type="slidenum">
              <a:rPr lang="en-US" altLang="en-US" sz="1200">
                <a:latin typeface="Calibri" panose="020F0502020204030204" pitchFamily="34" charset="0"/>
              </a:rPr>
              <a:pPr/>
              <a:t>5</a:t>
            </a:fld>
            <a:endParaRPr lang="en-US" altLang="en-US" sz="120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A5FB1110-236E-9E94-B803-C65FA4BDDB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8900DD67-ABF8-1FC9-E20E-986774F01C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LIST: UBC DOM Academic Faculty (Mar 2022) = 171 members</a:t>
            </a:r>
          </a:p>
          <a:p>
            <a:r>
              <a:rPr lang="en-US" altLang="en-US"/>
              <a:t>LIST: UBC DOM Clinical Faculty (Mar 2022) = 821 members</a:t>
            </a:r>
          </a:p>
          <a:p>
            <a:r>
              <a:rPr lang="en-US" altLang="en-US"/>
              <a:t>LIST: UBC DOM Staff Only (Mar 2022) = 319 members</a:t>
            </a:r>
          </a:p>
          <a:p>
            <a:r>
              <a:rPr lang="en-US" altLang="en-US"/>
              <a:t>LIST: UBC DOM Medical Students (Sept 2021) = 293 members</a:t>
            </a:r>
          </a:p>
          <a:p>
            <a:r>
              <a:rPr lang="en-US" altLang="en-US"/>
              <a:t>LIST: UBC DOM Core and Subspecialty Residents (Sept 2021) = 344 members</a:t>
            </a:r>
          </a:p>
          <a:p>
            <a:r>
              <a:rPr lang="en-US" altLang="en-US"/>
              <a:t> </a:t>
            </a:r>
          </a:p>
          <a:p>
            <a:endParaRPr lang="en-US" altLang="en-US"/>
          </a:p>
        </p:txBody>
      </p:sp>
      <p:sp>
        <p:nvSpPr>
          <p:cNvPr id="18436" name="Slide Number Placeholder 3">
            <a:extLst>
              <a:ext uri="{FF2B5EF4-FFF2-40B4-BE49-F238E27FC236}">
                <a16:creationId xmlns:a16="http://schemas.microsoft.com/office/drawing/2014/main" id="{3BDC337F-F697-3897-5B1A-1B01BDB73C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19635E6-E0DF-4FF8-B227-5E63F37E17EB}" type="slidenum">
              <a:rPr lang="en-US" altLang="en-US" sz="1200">
                <a:latin typeface="Calibri" panose="020F0502020204030204" pitchFamily="34" charset="0"/>
              </a:rPr>
              <a:pPr/>
              <a:t>6</a:t>
            </a:fld>
            <a:endParaRPr lang="en-US" altLang="en-US" sz="120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A5FB1110-236E-9E94-B803-C65FA4BDDB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8900DD67-ABF8-1FC9-E20E-986774F01C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LIST: UBC DOM Academic Faculty (Mar 2022) = 171 members</a:t>
            </a:r>
          </a:p>
          <a:p>
            <a:r>
              <a:rPr lang="en-US" altLang="en-US" dirty="0"/>
              <a:t>LIST: UBC DOM Clinical Faculty (Mar 2022) = 821 members</a:t>
            </a:r>
          </a:p>
          <a:p>
            <a:r>
              <a:rPr lang="en-US" altLang="en-US" dirty="0"/>
              <a:t>LIST: UBC DOM Staff Only (Mar 2022) = 319 members</a:t>
            </a:r>
          </a:p>
          <a:p>
            <a:r>
              <a:rPr lang="en-US" altLang="en-US" dirty="0"/>
              <a:t>LIST: UBC DOM Medical Students (Sept 2021) = 293 members</a:t>
            </a:r>
          </a:p>
          <a:p>
            <a:r>
              <a:rPr lang="en-US" altLang="en-US" dirty="0"/>
              <a:t>LIST: UBC DOM Core and Subspecialty Residents (Sept 2021) = 344 members</a:t>
            </a:r>
          </a:p>
          <a:p>
            <a:r>
              <a:rPr lang="en-US" altLang="en-US" dirty="0"/>
              <a:t> </a:t>
            </a:r>
          </a:p>
          <a:p>
            <a:endParaRPr lang="en-US" altLang="en-US" dirty="0"/>
          </a:p>
        </p:txBody>
      </p:sp>
      <p:sp>
        <p:nvSpPr>
          <p:cNvPr id="18436" name="Slide Number Placeholder 3">
            <a:extLst>
              <a:ext uri="{FF2B5EF4-FFF2-40B4-BE49-F238E27FC236}">
                <a16:creationId xmlns:a16="http://schemas.microsoft.com/office/drawing/2014/main" id="{3BDC337F-F697-3897-5B1A-1B01BDB73C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19635E6-E0DF-4FF8-B227-5E63F37E17EB}" type="slidenum">
              <a:rPr lang="en-US" altLang="en-US" sz="1200">
                <a:latin typeface="Calibri" panose="020F0502020204030204" pitchFamily="34" charset="0"/>
              </a:rPr>
              <a:pPr/>
              <a:t>7</a:t>
            </a:fld>
            <a:endParaRPr lang="en-US" altLang="en-US" sz="1200">
              <a:latin typeface="Calibri" panose="020F0502020204030204" pitchFamily="34" charset="0"/>
            </a:endParaRPr>
          </a:p>
        </p:txBody>
      </p:sp>
    </p:spTree>
    <p:extLst>
      <p:ext uri="{BB962C8B-B14F-4D97-AF65-F5344CB8AC3E}">
        <p14:creationId xmlns:p14="http://schemas.microsoft.com/office/powerpoint/2010/main" val="1604983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C7405EF2-E482-3AD3-5848-AF31F894BBB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902EC1EC-B9CB-44A3-BEC8-AA5D67F869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484" name="Slide Number Placeholder 3">
            <a:extLst>
              <a:ext uri="{FF2B5EF4-FFF2-40B4-BE49-F238E27FC236}">
                <a16:creationId xmlns:a16="http://schemas.microsoft.com/office/drawing/2014/main" id="{1A28861A-3FF6-BC87-FA6A-DB1E2574DF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25BC2E7-BF17-4353-99FA-0473AB594EB4}" type="slidenum">
              <a:rPr lang="en-US" altLang="en-US" sz="1200">
                <a:latin typeface="Calibri" panose="020F0502020204030204" pitchFamily="34" charset="0"/>
              </a:rPr>
              <a:pPr/>
              <a:t>8</a:t>
            </a:fld>
            <a:endParaRPr lang="en-US" altLang="en-US" sz="120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4ABD4DCF-738C-876C-4081-187C007F6B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6FC67460-7555-3711-9A07-C44B0BD670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We will be working on developing this framework together</a:t>
            </a:r>
          </a:p>
          <a:p>
            <a:endParaRPr lang="en-US" altLang="en-US"/>
          </a:p>
          <a:p>
            <a:r>
              <a:rPr lang="en-US" altLang="en-US"/>
              <a:t>Values define cultural aspect and support decision making as well</a:t>
            </a:r>
          </a:p>
          <a:p>
            <a:r>
              <a:rPr lang="en-US" altLang="en-US"/>
              <a:t>Themes permeate all aspects</a:t>
            </a:r>
          </a:p>
          <a:p>
            <a:r>
              <a:rPr lang="en-US" altLang="en-US"/>
              <a:t>Metrics support on accountability</a:t>
            </a:r>
          </a:p>
          <a:p>
            <a:endParaRPr lang="en-US" altLang="en-US"/>
          </a:p>
          <a:p>
            <a:r>
              <a:rPr lang="en-US" altLang="en-US"/>
              <a:t>This is an iterative process, It is something that we continue to refine and adjust as the environment changes. Stakeholder needs may change which need to be reflected in strategic framework updates</a:t>
            </a:r>
          </a:p>
        </p:txBody>
      </p:sp>
      <p:sp>
        <p:nvSpPr>
          <p:cNvPr id="22532" name="Slide Number Placeholder 3">
            <a:extLst>
              <a:ext uri="{FF2B5EF4-FFF2-40B4-BE49-F238E27FC236}">
                <a16:creationId xmlns:a16="http://schemas.microsoft.com/office/drawing/2014/main" id="{4AD455C8-13A1-5F00-016C-A1DDB1B2FB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C01E623-A590-4A2F-8557-96A29D152838}" type="slidenum">
              <a:rPr lang="en-US" altLang="en-US" sz="1200">
                <a:latin typeface="Calibri" panose="020F0502020204030204" pitchFamily="34" charset="0"/>
              </a:rPr>
              <a:pPr/>
              <a:t>10</a:t>
            </a:fld>
            <a:endParaRPr lang="en-US" altLang="en-US" sz="120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FB8B8C21-2A50-7AFA-F845-708F5F91C8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B4BDEE94-0A35-C90B-0265-9C26F094A0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8676" name="Slide Number Placeholder 3">
            <a:extLst>
              <a:ext uri="{FF2B5EF4-FFF2-40B4-BE49-F238E27FC236}">
                <a16:creationId xmlns:a16="http://schemas.microsoft.com/office/drawing/2014/main" id="{766F3FD9-05D1-7286-839F-828352215D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4EEB024-DA8F-4497-994D-74F941E6B61C}" type="slidenum">
              <a:rPr lang="en-US" altLang="en-US" sz="1200">
                <a:latin typeface="Calibri" panose="020F0502020204030204" pitchFamily="34" charset="0"/>
              </a:rPr>
              <a:pPr/>
              <a:t>11</a:t>
            </a:fld>
            <a:endParaRPr lang="en-US" altLang="en-US"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2">
    <p:bg>
      <p:bgPr>
        <a:solidFill>
          <a:srgbClr val="00254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B01E69-6123-E4D5-73F8-0D855BB527AF}"/>
              </a:ext>
            </a:extLst>
          </p:cNvPr>
          <p:cNvSpPr/>
          <p:nvPr userDrawn="1"/>
        </p:nvSpPr>
        <p:spPr>
          <a:xfrm>
            <a:off x="8243888" y="1131888"/>
            <a:ext cx="900112" cy="11318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3" name="Picture 3" descr="s4b282c2015.png">
            <a:extLst>
              <a:ext uri="{FF2B5EF4-FFF2-40B4-BE49-F238E27FC236}">
                <a16:creationId xmlns:a16="http://schemas.microsoft.com/office/drawing/2014/main" id="{7471C618-9EF6-EE3F-7246-B4E479A517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8"/>
          <p:cNvSpPr>
            <a:spLocks noGrp="1"/>
          </p:cNvSpPr>
          <p:nvPr>
            <p:ph type="body" sz="quarter" idx="11"/>
          </p:nvPr>
        </p:nvSpPr>
        <p:spPr>
          <a:xfrm>
            <a:off x="365587" y="11318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FFFFFF"/>
                </a:solidFill>
                <a:latin typeface="Calibri" panose="020F0502020204030204" pitchFamily="34" charset="0"/>
                <a:cs typeface="Calibri" panose="020F0502020204030204" pitchFamily="34" charset="0"/>
              </a:defRPr>
            </a:lvl1pPr>
          </a:lstStyle>
          <a:p>
            <a:pPr lvl="0"/>
            <a:r>
              <a:rPr lang="en-CA"/>
              <a:t>Click to edit Master text styles</a:t>
            </a:r>
          </a:p>
        </p:txBody>
      </p:sp>
      <p:sp>
        <p:nvSpPr>
          <p:cNvPr id="7" name="Text Placeholder 14"/>
          <p:cNvSpPr>
            <a:spLocks noGrp="1"/>
          </p:cNvSpPr>
          <p:nvPr>
            <p:ph type="body" sz="quarter" idx="12"/>
          </p:nvPr>
        </p:nvSpPr>
        <p:spPr>
          <a:xfrm>
            <a:off x="365762" y="3003798"/>
            <a:ext cx="5430203" cy="321394"/>
          </a:xfrm>
          <a:prstGeom prst="rect">
            <a:avLst/>
          </a:prstGeom>
        </p:spPr>
        <p:txBody>
          <a:bodyPr vert="horz" lIns="0" tIns="0" rIns="0" bIns="0"/>
          <a:lstStyle>
            <a:lvl1pPr marL="0" indent="0">
              <a:buNone/>
              <a:defRPr sz="1800" b="0" i="0" kern="0" spc="30" baseline="0">
                <a:solidFill>
                  <a:srgbClr val="FFFFFF"/>
                </a:solidFill>
                <a:latin typeface="Calibri" panose="020F0502020204030204" pitchFamily="34" charset="0"/>
                <a:cs typeface="Calibri" panose="020F0502020204030204" pitchFamily="34" charset="0"/>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a:t>Click to edit Master text styles</a:t>
            </a:r>
          </a:p>
        </p:txBody>
      </p:sp>
      <p:sp>
        <p:nvSpPr>
          <p:cNvPr id="8" name="Text Placeholder 14"/>
          <p:cNvSpPr>
            <a:spLocks noGrp="1"/>
          </p:cNvSpPr>
          <p:nvPr>
            <p:ph type="body" sz="quarter" idx="13"/>
          </p:nvPr>
        </p:nvSpPr>
        <p:spPr>
          <a:xfrm>
            <a:off x="365762" y="3507855"/>
            <a:ext cx="5430203" cy="321394"/>
          </a:xfrm>
          <a:prstGeom prst="rect">
            <a:avLst/>
          </a:prstGeom>
        </p:spPr>
        <p:txBody>
          <a:bodyPr vert="horz" lIns="0" tIns="0" rIns="0" bIns="0"/>
          <a:lstStyle>
            <a:lvl1pPr marL="0" indent="0">
              <a:buNone/>
              <a:defRPr sz="1000" b="1" i="0" kern="0" cap="all" spc="150" normalizeH="0" baseline="0">
                <a:solidFill>
                  <a:srgbClr val="FFFFFF"/>
                </a:solidFill>
                <a:latin typeface="Calibri" panose="020F0502020204030204" pitchFamily="34" charset="0"/>
                <a:cs typeface="Calibri" panose="020F0502020204030204" pitchFamily="34" charset="0"/>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a:t>Click to edit Master text styles</a:t>
            </a:r>
          </a:p>
        </p:txBody>
      </p:sp>
    </p:spTree>
    <p:extLst>
      <p:ext uri="{BB962C8B-B14F-4D97-AF65-F5344CB8AC3E}">
        <p14:creationId xmlns:p14="http://schemas.microsoft.com/office/powerpoint/2010/main" val="964675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section Slide - 3">
    <p:bg>
      <p:bgPr>
        <a:solidFill>
          <a:srgbClr val="002540"/>
        </a:solidFill>
        <a:effectLst/>
      </p:bgPr>
    </p:bg>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016E581D-C507-B913-7A77-5A43D1B0A607}"/>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pPr>
            <a:fld id="{8BF8997C-D3B3-4CC4-A70A-1AB8638E7410}" type="slidenum">
              <a:rPr lang="en-US" altLang="en-US" sz="900">
                <a:solidFill>
                  <a:srgbClr val="FFFFFF"/>
                </a:solidFill>
                <a:latin typeface="Whitney Book" pitchFamily="50" charset="0"/>
              </a:rPr>
              <a:pPr algn="r">
                <a:spcBef>
                  <a:spcPct val="20000"/>
                </a:spcBef>
                <a:buFont typeface="Arial" panose="020B0604020202020204" pitchFamily="34" charset="0"/>
                <a:buNone/>
              </a:pPr>
              <a:t>‹#›</a:t>
            </a:fld>
            <a:endParaRPr lang="en-CA" altLang="en-US" sz="900">
              <a:solidFill>
                <a:srgbClr val="FFFFFF"/>
              </a:solidFill>
              <a:latin typeface="Whitney Book" pitchFamily="50" charset="0"/>
            </a:endParaRPr>
          </a:p>
        </p:txBody>
      </p:sp>
      <p:sp>
        <p:nvSpPr>
          <p:cNvPr id="3" name="Rectangle 2">
            <a:extLst>
              <a:ext uri="{FF2B5EF4-FFF2-40B4-BE49-F238E27FC236}">
                <a16:creationId xmlns:a16="http://schemas.microsoft.com/office/drawing/2014/main" id="{4FD1A35F-47AE-6F44-50B9-37E434DFEE33}"/>
              </a:ext>
            </a:extLst>
          </p:cNvPr>
          <p:cNvSpPr/>
          <p:nvPr userDrawn="1"/>
        </p:nvSpPr>
        <p:spPr>
          <a:xfrm>
            <a:off x="8243888" y="1131888"/>
            <a:ext cx="900112" cy="11318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3" descr="s4b282c2015.png">
            <a:extLst>
              <a:ext uri="{FF2B5EF4-FFF2-40B4-BE49-F238E27FC236}">
                <a16:creationId xmlns:a16="http://schemas.microsoft.com/office/drawing/2014/main" id="{BCAD07A6-2970-A899-2396-2E949C871DB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8"/>
          <p:cNvSpPr>
            <a:spLocks noGrp="1"/>
          </p:cNvSpPr>
          <p:nvPr>
            <p:ph type="body" sz="quarter" idx="11"/>
          </p:nvPr>
        </p:nvSpPr>
        <p:spPr>
          <a:xfrm>
            <a:off x="365587" y="1131889"/>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rgbClr val="FFFFFF"/>
                </a:solidFill>
                <a:latin typeface="Calibri" panose="020F0502020204030204" pitchFamily="34" charset="0"/>
                <a:cs typeface="Calibri" panose="020F0502020204030204" pitchFamily="34" charset="0"/>
              </a:defRPr>
            </a:lvl1pPr>
          </a:lstStyle>
          <a:p>
            <a:pPr lvl="0"/>
            <a:r>
              <a:rPr lang="en-CA"/>
              <a:t>Click to edit Master text styles</a:t>
            </a:r>
          </a:p>
        </p:txBody>
      </p:sp>
    </p:spTree>
    <p:extLst>
      <p:ext uri="{BB962C8B-B14F-4D97-AF65-F5344CB8AC3E}">
        <p14:creationId xmlns:p14="http://schemas.microsoft.com/office/powerpoint/2010/main" val="3583689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py Slide - 2">
    <p:bg>
      <p:bgPr>
        <a:solidFill>
          <a:srgbClr val="002540"/>
        </a:solidFill>
        <a:effectLst/>
      </p:bgPr>
    </p:bg>
    <p:spTree>
      <p:nvGrpSpPr>
        <p:cNvPr id="1" name=""/>
        <p:cNvGrpSpPr/>
        <p:nvPr/>
      </p:nvGrpSpPr>
      <p:grpSpPr>
        <a:xfrm>
          <a:off x="0" y="0"/>
          <a:ext cx="0" cy="0"/>
          <a:chOff x="0" y="0"/>
          <a:chExt cx="0" cy="0"/>
        </a:xfrm>
      </p:grpSpPr>
      <p:pic>
        <p:nvPicPr>
          <p:cNvPr id="2" name="Picture 2" descr="2014_logo_only_reverse.png">
            <a:extLst>
              <a:ext uri="{FF2B5EF4-FFF2-40B4-BE49-F238E27FC236}">
                <a16:creationId xmlns:a16="http://schemas.microsoft.com/office/drawing/2014/main" id="{749326B9-EDED-90C7-42E1-D5F1BB583D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14">
            <a:extLst>
              <a:ext uri="{FF2B5EF4-FFF2-40B4-BE49-F238E27FC236}">
                <a16:creationId xmlns:a16="http://schemas.microsoft.com/office/drawing/2014/main" id="{D09B8C4C-C7B8-739C-A9BD-B0223144A5B0}"/>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pPr>
            <a:fld id="{AAE6F132-BC0D-4E35-9C10-EBAA78FC9240}" type="slidenum">
              <a:rPr lang="en-US" altLang="en-US" sz="900">
                <a:solidFill>
                  <a:srgbClr val="FFFFFF"/>
                </a:solidFill>
                <a:cs typeface="Arial" panose="020B0604020202020204" pitchFamily="34" charset="0"/>
              </a:rPr>
              <a:pPr algn="r">
                <a:spcBef>
                  <a:spcPct val="20000"/>
                </a:spcBef>
                <a:buFont typeface="Arial" panose="020B0604020202020204" pitchFamily="34" charset="0"/>
                <a:buNone/>
              </a:pPr>
              <a:t>‹#›</a:t>
            </a:fld>
            <a:endParaRPr lang="en-CA" altLang="en-US" sz="900">
              <a:solidFill>
                <a:srgbClr val="FFFFFF"/>
              </a:solidFill>
              <a:cs typeface="Arial" panose="020B0604020202020204" pitchFamily="34" charset="0"/>
            </a:endParaRPr>
          </a:p>
        </p:txBody>
      </p:sp>
      <p:sp>
        <p:nvSpPr>
          <p:cNvPr id="9"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Calibri" panose="020F0502020204030204" pitchFamily="34" charset="0"/>
                <a:cs typeface="Calibri" panose="020F0502020204030204"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a:t>Click to edit Master text styles</a:t>
            </a:r>
          </a:p>
        </p:txBody>
      </p:sp>
      <p:sp>
        <p:nvSpPr>
          <p:cNvPr id="6"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Calibri" panose="020F0502020204030204" pitchFamily="34" charset="0"/>
                <a:cs typeface="Calibri" panose="020F0502020204030204" pitchFamily="34" charset="0"/>
              </a:defRPr>
            </a:lvl1pPr>
            <a:lvl2pPr marL="0" indent="-180000">
              <a:lnSpc>
                <a:spcPct val="130000"/>
              </a:lnSpc>
              <a:spcBef>
                <a:spcPts val="0"/>
              </a:spcBef>
              <a:buFont typeface="Arial"/>
              <a:buChar char="•"/>
              <a:defRPr sz="1500">
                <a:solidFill>
                  <a:srgbClr val="FFFFFF"/>
                </a:solidFill>
                <a:latin typeface="Calibri" panose="020F0502020204030204" pitchFamily="34" charset="0"/>
                <a:cs typeface="Calibri" panose="020F0502020204030204" pitchFamily="34" charset="0"/>
              </a:defRPr>
            </a:lvl2pPr>
            <a:lvl3pPr marL="540000" indent="-180000">
              <a:lnSpc>
                <a:spcPct val="130000"/>
              </a:lnSpc>
              <a:spcBef>
                <a:spcPts val="0"/>
              </a:spcBef>
              <a:defRPr sz="1500" b="0" i="0">
                <a:solidFill>
                  <a:srgbClr val="FFFFFF"/>
                </a:solidFill>
                <a:latin typeface="Calibri" panose="020F0502020204030204" pitchFamily="34" charset="0"/>
                <a:cs typeface="Calibri" panose="020F0502020204030204" pitchFamily="34" charset="0"/>
              </a:defRPr>
            </a:lvl3pPr>
            <a:lvl4pPr marL="900000" indent="-180000">
              <a:lnSpc>
                <a:spcPct val="130000"/>
              </a:lnSpc>
              <a:spcBef>
                <a:spcPts val="0"/>
              </a:spcBef>
              <a:buFont typeface="Arial"/>
              <a:buChar char="•"/>
              <a:defRPr sz="1500" b="0" i="0">
                <a:solidFill>
                  <a:srgbClr val="FFFFFF"/>
                </a:solidFill>
                <a:latin typeface="Calibri" panose="020F0502020204030204" pitchFamily="34" charset="0"/>
                <a:cs typeface="Calibri" panose="020F0502020204030204" pitchFamily="34" charset="0"/>
              </a:defRPr>
            </a:lvl4pPr>
            <a:lvl5pPr marL="1260000" indent="-180000">
              <a:lnSpc>
                <a:spcPct val="130000"/>
              </a:lnSpc>
              <a:spcBef>
                <a:spcPts val="0"/>
              </a:spcBef>
              <a:buFont typeface="Arial"/>
              <a:buChar char="•"/>
              <a:defRPr sz="1500" b="0" i="0">
                <a:solidFill>
                  <a:srgbClr val="FFFFFF"/>
                </a:solidFill>
                <a:latin typeface="Calibri" panose="020F0502020204030204" pitchFamily="34" charset="0"/>
                <a:cs typeface="Calibri" panose="020F0502020204030204" pitchFamily="34" charset="0"/>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1575382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ics Slide - 2">
    <p:bg>
      <p:bgPr>
        <a:solidFill>
          <a:srgbClr val="002540"/>
        </a:solidFill>
        <a:effectLst/>
      </p:bgPr>
    </p:bg>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32DF1E53-8F56-2197-F302-5C9A07BA3427}"/>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pPr>
            <a:fld id="{8756AEBE-8A93-41D4-8A5B-B138C43FB88D}" type="slidenum">
              <a:rPr lang="en-US" altLang="en-US" sz="900">
                <a:solidFill>
                  <a:srgbClr val="FFFFFF"/>
                </a:solidFill>
                <a:cs typeface="Arial" panose="020B0604020202020204" pitchFamily="34" charset="0"/>
              </a:rPr>
              <a:pPr algn="r">
                <a:spcBef>
                  <a:spcPct val="20000"/>
                </a:spcBef>
                <a:buFont typeface="Arial" panose="020B0604020202020204" pitchFamily="34" charset="0"/>
                <a:buNone/>
              </a:pPr>
              <a:t>‹#›</a:t>
            </a:fld>
            <a:endParaRPr lang="en-CA" altLang="en-US" sz="900">
              <a:solidFill>
                <a:srgbClr val="FFFFFF"/>
              </a:solidFill>
              <a:cs typeface="Arial" panose="020B0604020202020204" pitchFamily="34" charset="0"/>
            </a:endParaRPr>
          </a:p>
        </p:txBody>
      </p:sp>
      <p:pic>
        <p:nvPicPr>
          <p:cNvPr id="3" name="Picture 2" descr="2014_logo_only_reverse.png">
            <a:extLst>
              <a:ext uri="{FF2B5EF4-FFF2-40B4-BE49-F238E27FC236}">
                <a16:creationId xmlns:a16="http://schemas.microsoft.com/office/drawing/2014/main" id="{0C7F4435-43CC-65F4-2879-0748D6DAD8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47307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Calibri" panose="020F0502020204030204" pitchFamily="34" charset="0"/>
                <a:cs typeface="Calibri" panose="020F0502020204030204"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a:t>Click to edit Master text styles</a:t>
            </a:r>
          </a:p>
        </p:txBody>
      </p:sp>
      <p:sp>
        <p:nvSpPr>
          <p:cNvPr id="8"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Calibri" panose="020F0502020204030204" pitchFamily="34" charset="0"/>
                <a:cs typeface="Calibri" panose="020F0502020204030204" pitchFamily="34" charset="0"/>
              </a:defRPr>
            </a:lvl1pPr>
            <a:lvl2pPr marL="0" indent="-180000">
              <a:lnSpc>
                <a:spcPct val="130000"/>
              </a:lnSpc>
              <a:spcBef>
                <a:spcPts val="0"/>
              </a:spcBef>
              <a:buFont typeface="Arial"/>
              <a:buChar char="•"/>
              <a:defRPr sz="1500">
                <a:solidFill>
                  <a:srgbClr val="FFFFFF"/>
                </a:solidFill>
                <a:latin typeface="Calibri" panose="020F0502020204030204" pitchFamily="34" charset="0"/>
                <a:cs typeface="Calibri" panose="020F0502020204030204" pitchFamily="34" charset="0"/>
              </a:defRPr>
            </a:lvl2pPr>
            <a:lvl3pPr marL="540000" indent="-180000">
              <a:lnSpc>
                <a:spcPct val="130000"/>
              </a:lnSpc>
              <a:spcBef>
                <a:spcPts val="0"/>
              </a:spcBef>
              <a:defRPr sz="1500" b="0" i="0">
                <a:solidFill>
                  <a:srgbClr val="FFFFFF"/>
                </a:solidFill>
                <a:latin typeface="Calibri" panose="020F0502020204030204" pitchFamily="34" charset="0"/>
                <a:cs typeface="Calibri" panose="020F0502020204030204" pitchFamily="34" charset="0"/>
              </a:defRPr>
            </a:lvl3pPr>
            <a:lvl4pPr marL="900000" indent="-180000">
              <a:lnSpc>
                <a:spcPct val="130000"/>
              </a:lnSpc>
              <a:spcBef>
                <a:spcPts val="0"/>
              </a:spcBef>
              <a:buFont typeface="Arial"/>
              <a:buChar char="•"/>
              <a:defRPr sz="1500" b="0" i="0">
                <a:solidFill>
                  <a:srgbClr val="FFFFFF"/>
                </a:solidFill>
                <a:latin typeface="Calibri" panose="020F0502020204030204" pitchFamily="34" charset="0"/>
                <a:cs typeface="Calibri" panose="020F0502020204030204" pitchFamily="34" charset="0"/>
              </a:defRPr>
            </a:lvl4pPr>
            <a:lvl5pPr marL="1260000" indent="-180000">
              <a:lnSpc>
                <a:spcPct val="130000"/>
              </a:lnSpc>
              <a:spcBef>
                <a:spcPts val="0"/>
              </a:spcBef>
              <a:buFont typeface="Arial"/>
              <a:buChar char="•"/>
              <a:defRPr sz="1500" b="0" i="0">
                <a:solidFill>
                  <a:srgbClr val="FFFFFF"/>
                </a:solidFill>
                <a:latin typeface="Calibri" panose="020F0502020204030204" pitchFamily="34" charset="0"/>
                <a:cs typeface="Calibri" panose="020F0502020204030204" pitchFamily="34" charset="0"/>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703006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 2">
    <p:bg>
      <p:bgPr>
        <a:solidFill>
          <a:srgbClr val="002540"/>
        </a:solidFill>
        <a:effectLst/>
      </p:bgPr>
    </p:bg>
    <p:spTree>
      <p:nvGrpSpPr>
        <p:cNvPr id="1" name=""/>
        <p:cNvGrpSpPr/>
        <p:nvPr/>
      </p:nvGrpSpPr>
      <p:grpSpPr>
        <a:xfrm>
          <a:off x="0" y="0"/>
          <a:ext cx="0" cy="0"/>
          <a:chOff x="0" y="0"/>
          <a:chExt cx="0" cy="0"/>
        </a:xfrm>
      </p:grpSpPr>
      <p:pic>
        <p:nvPicPr>
          <p:cNvPr id="2" name="Picture 1" descr="1_2016_UBCStandard_Signature_ReverseRGB72.png">
            <a:extLst>
              <a:ext uri="{FF2B5EF4-FFF2-40B4-BE49-F238E27FC236}">
                <a16:creationId xmlns:a16="http://schemas.microsoft.com/office/drawing/2014/main" id="{081481E7-28D6-F475-F677-A27350D224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8" y="1443038"/>
            <a:ext cx="4770437"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80165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173" r:id="rId1"/>
    <p:sldLayoutId id="2147485174" r:id="rId2"/>
    <p:sldLayoutId id="2147485175" r:id="rId3"/>
    <p:sldLayoutId id="2147485176" r:id="rId4"/>
    <p:sldLayoutId id="2147485177" r:id="rId5"/>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5pPr>
      <a:lvl6pPr marL="457200" algn="ctr" defTabSz="457200" rtl="0" fontAlgn="base">
        <a:spcBef>
          <a:spcPct val="0"/>
        </a:spcBef>
        <a:spcAft>
          <a:spcPct val="0"/>
        </a:spcAft>
        <a:defRPr sz="4400">
          <a:solidFill>
            <a:schemeClr val="tx1"/>
          </a:solidFill>
          <a:latin typeface="Arial" charset="0"/>
          <a:ea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medicine.med.ubc.ca/strategic-plan-2023-2027/"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540"/>
        </a:solidFill>
        <a:effectLst/>
      </p:bgPr>
    </p:bg>
    <p:spTree>
      <p:nvGrpSpPr>
        <p:cNvPr id="1" name=""/>
        <p:cNvGrpSpPr/>
        <p:nvPr/>
      </p:nvGrpSpPr>
      <p:grpSpPr>
        <a:xfrm>
          <a:off x="0" y="0"/>
          <a:ext cx="0" cy="0"/>
          <a:chOff x="0" y="0"/>
          <a:chExt cx="0" cy="0"/>
        </a:xfrm>
      </p:grpSpPr>
      <p:sp>
        <p:nvSpPr>
          <p:cNvPr id="16387" name="Text Placeholder 3">
            <a:extLst>
              <a:ext uri="{FF2B5EF4-FFF2-40B4-BE49-F238E27FC236}">
                <a16:creationId xmlns:a16="http://schemas.microsoft.com/office/drawing/2014/main" id="{665007D6-28A5-B449-ADF6-3965B15C3495}"/>
              </a:ext>
            </a:extLst>
          </p:cNvPr>
          <p:cNvSpPr>
            <a:spLocks noGrp="1"/>
          </p:cNvSpPr>
          <p:nvPr>
            <p:ph type="body" sz="quarter" idx="11"/>
          </p:nvPr>
        </p:nvSpPr>
        <p:spPr bwMode="auto">
          <a:xfrm>
            <a:off x="365125" y="1331913"/>
            <a:ext cx="5430838" cy="1824037"/>
          </a:xfrm>
          <a:extLst>
            <a:ext uri="{909E8E84-426E-40dd-AFC4-6F175D3DCCD1}"/>
            <a:ext uri="{91240B29-F687-4f45-9708-019B960494DF}"/>
          </a:extLst>
        </p:spPr>
        <p:txBody>
          <a:bodyPr/>
          <a:lstStyle/>
          <a:p>
            <a:pPr>
              <a:defRPr/>
            </a:pPr>
            <a:r>
              <a:rPr lang="en-US" sz="3600" spc="100" err="1">
                <a:latin typeface="Arial" panose="020B0604020202020204" pitchFamily="34" charset="0"/>
                <a:ea typeface="ＭＳ Ｐゴシック" charset="-128"/>
                <a:cs typeface="Arial" panose="020B0604020202020204" pitchFamily="34" charset="0"/>
              </a:rPr>
              <a:t>Ubc</a:t>
            </a:r>
            <a:r>
              <a:rPr lang="en-US" sz="3600" spc="100">
                <a:latin typeface="Arial" panose="020B0604020202020204" pitchFamily="34" charset="0"/>
                <a:ea typeface="ＭＳ Ｐゴシック" charset="-128"/>
                <a:cs typeface="Arial" panose="020B0604020202020204" pitchFamily="34" charset="0"/>
              </a:rPr>
              <a:t> department of medicine</a:t>
            </a:r>
          </a:p>
          <a:p>
            <a:pPr>
              <a:defRPr/>
            </a:pPr>
            <a:r>
              <a:rPr lang="en-US" sz="3600" spc="100">
                <a:latin typeface="Arial" panose="020B0604020202020204" pitchFamily="34" charset="0"/>
                <a:ea typeface="ＭＳ Ｐゴシック" charset="-128"/>
                <a:cs typeface="Arial" panose="020B0604020202020204" pitchFamily="34" charset="0"/>
              </a:rPr>
              <a:t>Strategic planning</a:t>
            </a:r>
          </a:p>
        </p:txBody>
      </p:sp>
      <p:sp>
        <p:nvSpPr>
          <p:cNvPr id="16386" name="Text Placeholder 2">
            <a:extLst>
              <a:ext uri="{FF2B5EF4-FFF2-40B4-BE49-F238E27FC236}">
                <a16:creationId xmlns:a16="http://schemas.microsoft.com/office/drawing/2014/main" id="{C4C58EDA-D16B-8A4C-B190-E553CDC14B25}"/>
              </a:ext>
            </a:extLst>
          </p:cNvPr>
          <p:cNvSpPr>
            <a:spLocks noGrp="1"/>
          </p:cNvSpPr>
          <p:nvPr>
            <p:ph type="body" sz="quarter" idx="12"/>
          </p:nvPr>
        </p:nvSpPr>
        <p:spPr bwMode="auto">
          <a:xfrm>
            <a:off x="365125" y="3003550"/>
            <a:ext cx="5430838" cy="322263"/>
          </a:xfrm>
          <a:extLst>
            <a:ext uri="{909E8E84-426E-40dd-AFC4-6F175D3DCCD1}"/>
            <a:ext uri="{91240B29-F687-4f45-9708-019B960494DF}"/>
          </a:extLst>
        </p:spPr>
        <p:txBody>
          <a:bodyPr/>
          <a:lstStyle/>
          <a:p>
            <a:pPr>
              <a:buFont typeface="Arial" charset="0"/>
              <a:buNone/>
              <a:defRPr/>
            </a:pPr>
            <a:r>
              <a:rPr lang="en-US">
                <a:ea typeface="ＭＳ Ｐゴシック" charset="-128"/>
              </a:rPr>
              <a:t>Site Visits</a:t>
            </a:r>
          </a:p>
          <a:p>
            <a:pPr>
              <a:buFont typeface="Arial" charset="0"/>
              <a:buNone/>
              <a:defRPr/>
            </a:pPr>
            <a:r>
              <a:rPr lang="en-US">
                <a:ea typeface="ＭＳ Ｐゴシック" charset="-128"/>
              </a:rPr>
              <a:t>September / October 2022</a:t>
            </a:r>
          </a:p>
        </p:txBody>
      </p:sp>
      <p:sp>
        <p:nvSpPr>
          <p:cNvPr id="2" name="Text Placeholder 1">
            <a:extLst>
              <a:ext uri="{FF2B5EF4-FFF2-40B4-BE49-F238E27FC236}">
                <a16:creationId xmlns:a16="http://schemas.microsoft.com/office/drawing/2014/main" id="{DC9F5BA5-6104-534A-81EB-66EEC692094B}"/>
              </a:ext>
            </a:extLst>
          </p:cNvPr>
          <p:cNvSpPr>
            <a:spLocks noGrp="1"/>
          </p:cNvSpPr>
          <p:nvPr>
            <p:ph type="body" sz="quarter" idx="13"/>
          </p:nvPr>
        </p:nvSpPr>
        <p:spPr>
          <a:xfrm>
            <a:off x="365125" y="3843338"/>
            <a:ext cx="5430838" cy="320675"/>
          </a:xfrm>
        </p:spPr>
        <p:txBody>
          <a:bodyPr/>
          <a:lstStyle/>
          <a:p>
            <a:pPr>
              <a:buFont typeface="Arial" charset="0"/>
              <a:buNone/>
              <a:defRPr/>
            </a:pPr>
            <a:r>
              <a:rPr lang="en-US">
                <a:ea typeface="ＭＳ Ｐゴシック" charset="-128"/>
              </a:rPr>
              <a:t>Strategy + Decision Support</a:t>
            </a:r>
          </a:p>
        </p:txBody>
      </p:sp>
      <p:pic>
        <p:nvPicPr>
          <p:cNvPr id="8197" name="Picture 2">
            <a:extLst>
              <a:ext uri="{FF2B5EF4-FFF2-40B4-BE49-F238E27FC236}">
                <a16:creationId xmlns:a16="http://schemas.microsoft.com/office/drawing/2014/main" id="{EBA54507-4DB7-C0B1-8022-C76C151D79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0800"/>
            <a:ext cx="9334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09EAE4-5AC4-4C26-93C3-A33A92D02867}"/>
              </a:ext>
            </a:extLst>
          </p:cNvPr>
          <p:cNvSpPr>
            <a:spLocks noGrp="1"/>
          </p:cNvSpPr>
          <p:nvPr>
            <p:ph type="body" sz="quarter" idx="11"/>
          </p:nvPr>
        </p:nvSpPr>
        <p:spPr>
          <a:xfrm>
            <a:off x="439738" y="411163"/>
            <a:ext cx="7661275" cy="623887"/>
          </a:xfrm>
        </p:spPr>
        <p:txBody>
          <a:bodyPr/>
          <a:lstStyle/>
          <a:p>
            <a:pPr>
              <a:defRPr/>
            </a:pPr>
            <a:r>
              <a:t>Strategic plan framework and components</a:t>
            </a:r>
          </a:p>
        </p:txBody>
      </p:sp>
      <p:graphicFrame>
        <p:nvGraphicFramePr>
          <p:cNvPr id="5" name="Diagram 4">
            <a:extLst>
              <a:ext uri="{FF2B5EF4-FFF2-40B4-BE49-F238E27FC236}">
                <a16:creationId xmlns:a16="http://schemas.microsoft.com/office/drawing/2014/main" id="{DFC17362-A5BB-4794-8B1E-5EAD65D9B5E2}"/>
              </a:ext>
            </a:extLst>
          </p:cNvPr>
          <p:cNvGraphicFramePr/>
          <p:nvPr/>
        </p:nvGraphicFramePr>
        <p:xfrm>
          <a:off x="1951906" y="1149451"/>
          <a:ext cx="4560168"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8" name="TextBox 5">
            <a:extLst>
              <a:ext uri="{FF2B5EF4-FFF2-40B4-BE49-F238E27FC236}">
                <a16:creationId xmlns:a16="http://schemas.microsoft.com/office/drawing/2014/main" id="{915153E8-851D-8C00-71C0-132F912E551F}"/>
              </a:ext>
            </a:extLst>
          </p:cNvPr>
          <p:cNvSpPr txBox="1">
            <a:spLocks noChangeArrowheads="1"/>
          </p:cNvSpPr>
          <p:nvPr/>
        </p:nvSpPr>
        <p:spPr bwMode="auto">
          <a:xfrm>
            <a:off x="4614863" y="1289050"/>
            <a:ext cx="34147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600">
                <a:solidFill>
                  <a:schemeClr val="bg1"/>
                </a:solidFill>
                <a:latin typeface="Calibri" panose="020F0502020204030204" pitchFamily="34" charset="0"/>
                <a:cs typeface="Calibri" panose="020F0502020204030204" pitchFamily="34" charset="0"/>
              </a:rPr>
              <a:t>Where we want to go, our north star</a:t>
            </a:r>
          </a:p>
        </p:txBody>
      </p:sp>
      <p:grpSp>
        <p:nvGrpSpPr>
          <p:cNvPr id="21509" name="Group 6">
            <a:extLst>
              <a:ext uri="{FF2B5EF4-FFF2-40B4-BE49-F238E27FC236}">
                <a16:creationId xmlns:a16="http://schemas.microsoft.com/office/drawing/2014/main" id="{A74C2E53-38E5-272E-FD7F-B8B6E243B039}"/>
              </a:ext>
            </a:extLst>
          </p:cNvPr>
          <p:cNvGrpSpPr>
            <a:grpSpLocks/>
          </p:cNvGrpSpPr>
          <p:nvPr/>
        </p:nvGrpSpPr>
        <p:grpSpPr bwMode="auto">
          <a:xfrm>
            <a:off x="592138" y="1127125"/>
            <a:ext cx="2205037" cy="2119313"/>
            <a:chOff x="5757624" y="1272008"/>
            <a:chExt cx="2640873" cy="2617431"/>
          </a:xfrm>
        </p:grpSpPr>
        <p:sp>
          <p:nvSpPr>
            <p:cNvPr id="8" name="Freeform 7">
              <a:extLst>
                <a:ext uri="{FF2B5EF4-FFF2-40B4-BE49-F238E27FC236}">
                  <a16:creationId xmlns:a16="http://schemas.microsoft.com/office/drawing/2014/main" id="{931BD921-8765-4281-B59D-EDD2B5C7FB35}"/>
                </a:ext>
              </a:extLst>
            </p:cNvPr>
            <p:cNvSpPr/>
            <p:nvPr/>
          </p:nvSpPr>
          <p:spPr>
            <a:xfrm>
              <a:off x="7295756" y="1291614"/>
              <a:ext cx="789031" cy="594069"/>
            </a:xfrm>
            <a:custGeom>
              <a:avLst/>
              <a:gdLst>
                <a:gd name="connsiteX0" fmla="*/ 0 w 592162"/>
                <a:gd name="connsiteY0" fmla="*/ 0 h 592162"/>
                <a:gd name="connsiteX1" fmla="*/ 592162 w 592162"/>
                <a:gd name="connsiteY1" fmla="*/ 0 h 592162"/>
                <a:gd name="connsiteX2" fmla="*/ 592162 w 592162"/>
                <a:gd name="connsiteY2" fmla="*/ 592162 h 592162"/>
                <a:gd name="connsiteX3" fmla="*/ 0 w 592162"/>
                <a:gd name="connsiteY3" fmla="*/ 592162 h 592162"/>
                <a:gd name="connsiteX4" fmla="*/ 0 w 592162"/>
                <a:gd name="connsiteY4" fmla="*/ 0 h 592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162" h="592162">
                  <a:moveTo>
                    <a:pt x="0" y="0"/>
                  </a:moveTo>
                  <a:lnTo>
                    <a:pt x="592162" y="0"/>
                  </a:lnTo>
                  <a:lnTo>
                    <a:pt x="592162" y="592162"/>
                  </a:lnTo>
                  <a:lnTo>
                    <a:pt x="0" y="5921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1430" tIns="11430" rIns="11430" bIns="11430" spcCol="1270" anchor="ctr"/>
            <a:lstStyle/>
            <a:p>
              <a:pPr algn="ctr" defTabSz="400050">
                <a:lnSpc>
                  <a:spcPct val="90000"/>
                </a:lnSpc>
                <a:spcAft>
                  <a:spcPct val="35000"/>
                </a:spcAft>
                <a:defRPr/>
              </a:pPr>
              <a:r>
                <a:rPr lang="en-US" sz="1050" b="1">
                  <a:solidFill>
                    <a:schemeClr val="bg1"/>
                  </a:solidFill>
                  <a:latin typeface="Calibri" panose="020F0502020204030204" pitchFamily="34" charset="0"/>
                  <a:cs typeface="Calibri" panose="020F0502020204030204" pitchFamily="34" charset="0"/>
                </a:rPr>
                <a:t>3. Strategic Framework</a:t>
              </a:r>
            </a:p>
          </p:txBody>
        </p:sp>
        <p:sp>
          <p:nvSpPr>
            <p:cNvPr id="9" name="Circular Arrow 8">
              <a:extLst>
                <a:ext uri="{FF2B5EF4-FFF2-40B4-BE49-F238E27FC236}">
                  <a16:creationId xmlns:a16="http://schemas.microsoft.com/office/drawing/2014/main" id="{3E7948E8-55C4-48C2-AF5D-1094E307A83F}"/>
                </a:ext>
              </a:extLst>
            </p:cNvPr>
            <p:cNvSpPr/>
            <p:nvPr/>
          </p:nvSpPr>
          <p:spPr>
            <a:xfrm>
              <a:off x="5881206" y="1275929"/>
              <a:ext cx="2220691" cy="2221385"/>
            </a:xfrm>
            <a:prstGeom prst="circularArrow">
              <a:avLst>
                <a:gd name="adj1" fmla="val 5199"/>
                <a:gd name="adj2" fmla="val 335827"/>
                <a:gd name="adj3" fmla="val 21293591"/>
                <a:gd name="adj4" fmla="val 19765933"/>
                <a:gd name="adj5" fmla="val 6065"/>
              </a:avLst>
            </a:prstGeom>
            <a:solidFill>
              <a:srgbClr val="FFC000"/>
            </a:solidFill>
            <a:ln>
              <a:solidFill>
                <a:srgbClr val="FFC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Freeform 9">
              <a:extLst>
                <a:ext uri="{FF2B5EF4-FFF2-40B4-BE49-F238E27FC236}">
                  <a16:creationId xmlns:a16="http://schemas.microsoft.com/office/drawing/2014/main" id="{B6AC9FF1-F222-4F85-8C3B-A62B9E417C59}"/>
                </a:ext>
              </a:extLst>
            </p:cNvPr>
            <p:cNvSpPr/>
            <p:nvPr/>
          </p:nvSpPr>
          <p:spPr>
            <a:xfrm>
              <a:off x="7632283" y="2395445"/>
              <a:ext cx="766214" cy="592108"/>
            </a:xfrm>
            <a:custGeom>
              <a:avLst/>
              <a:gdLst>
                <a:gd name="connsiteX0" fmla="*/ 0 w 592162"/>
                <a:gd name="connsiteY0" fmla="*/ 0 h 592162"/>
                <a:gd name="connsiteX1" fmla="*/ 592162 w 592162"/>
                <a:gd name="connsiteY1" fmla="*/ 0 h 592162"/>
                <a:gd name="connsiteX2" fmla="*/ 592162 w 592162"/>
                <a:gd name="connsiteY2" fmla="*/ 592162 h 592162"/>
                <a:gd name="connsiteX3" fmla="*/ 0 w 592162"/>
                <a:gd name="connsiteY3" fmla="*/ 592162 h 592162"/>
                <a:gd name="connsiteX4" fmla="*/ 0 w 592162"/>
                <a:gd name="connsiteY4" fmla="*/ 0 h 592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162" h="592162">
                  <a:moveTo>
                    <a:pt x="0" y="0"/>
                  </a:moveTo>
                  <a:lnTo>
                    <a:pt x="592162" y="0"/>
                  </a:lnTo>
                  <a:lnTo>
                    <a:pt x="592162" y="592162"/>
                  </a:lnTo>
                  <a:lnTo>
                    <a:pt x="0" y="5921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0160" tIns="10160" rIns="10160" bIns="10160" spcCol="1270" anchor="ctr"/>
            <a:lstStyle/>
            <a:p>
              <a:pPr algn="ctr" defTabSz="355600">
                <a:lnSpc>
                  <a:spcPct val="90000"/>
                </a:lnSpc>
                <a:spcAft>
                  <a:spcPct val="35000"/>
                </a:spcAft>
                <a:defRPr/>
              </a:pPr>
              <a:r>
                <a:rPr lang="en-US" sz="1050" b="1">
                  <a:solidFill>
                    <a:schemeClr val="bg1"/>
                  </a:solidFill>
                  <a:latin typeface="Calibri" panose="020F0502020204030204" pitchFamily="34" charset="0"/>
                  <a:cs typeface="Calibri" panose="020F0502020204030204" pitchFamily="34" charset="0"/>
                </a:rPr>
                <a:t>4. Validation</a:t>
              </a:r>
            </a:p>
          </p:txBody>
        </p:sp>
        <p:sp>
          <p:nvSpPr>
            <p:cNvPr id="11" name="Circular Arrow 10">
              <a:extLst>
                <a:ext uri="{FF2B5EF4-FFF2-40B4-BE49-F238E27FC236}">
                  <a16:creationId xmlns:a16="http://schemas.microsoft.com/office/drawing/2014/main" id="{7898FA3F-B3CA-443B-89CA-64FA69DE6907}"/>
                </a:ext>
              </a:extLst>
            </p:cNvPr>
            <p:cNvSpPr/>
            <p:nvPr/>
          </p:nvSpPr>
          <p:spPr>
            <a:xfrm>
              <a:off x="5879306" y="1275929"/>
              <a:ext cx="2220691" cy="2221385"/>
            </a:xfrm>
            <a:prstGeom prst="circularArrow">
              <a:avLst>
                <a:gd name="adj1" fmla="val 5199"/>
                <a:gd name="adj2" fmla="val 335827"/>
                <a:gd name="adj3" fmla="val 4137311"/>
                <a:gd name="adj4" fmla="val 2247429"/>
                <a:gd name="adj5" fmla="val 6065"/>
              </a:avLst>
            </a:prstGeom>
            <a:solidFill>
              <a:srgbClr val="FFC000"/>
            </a:solidFill>
            <a:ln>
              <a:solidFill>
                <a:srgbClr val="FFC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Freeform 11">
              <a:extLst>
                <a:ext uri="{FF2B5EF4-FFF2-40B4-BE49-F238E27FC236}">
                  <a16:creationId xmlns:a16="http://schemas.microsoft.com/office/drawing/2014/main" id="{74D4DA59-C064-4AE5-AD1C-A5E2AB1E2BCE}"/>
                </a:ext>
              </a:extLst>
            </p:cNvPr>
            <p:cNvSpPr/>
            <p:nvPr/>
          </p:nvSpPr>
          <p:spPr>
            <a:xfrm>
              <a:off x="6476307" y="3297331"/>
              <a:ext cx="1072320" cy="592108"/>
            </a:xfrm>
            <a:custGeom>
              <a:avLst/>
              <a:gdLst>
                <a:gd name="connsiteX0" fmla="*/ 0 w 592162"/>
                <a:gd name="connsiteY0" fmla="*/ 0 h 592162"/>
                <a:gd name="connsiteX1" fmla="*/ 592162 w 592162"/>
                <a:gd name="connsiteY1" fmla="*/ 0 h 592162"/>
                <a:gd name="connsiteX2" fmla="*/ 592162 w 592162"/>
                <a:gd name="connsiteY2" fmla="*/ 592162 h 592162"/>
                <a:gd name="connsiteX3" fmla="*/ 0 w 592162"/>
                <a:gd name="connsiteY3" fmla="*/ 592162 h 592162"/>
                <a:gd name="connsiteX4" fmla="*/ 0 w 592162"/>
                <a:gd name="connsiteY4" fmla="*/ 0 h 592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162" h="592162">
                  <a:moveTo>
                    <a:pt x="0" y="0"/>
                  </a:moveTo>
                  <a:lnTo>
                    <a:pt x="592162" y="0"/>
                  </a:lnTo>
                  <a:lnTo>
                    <a:pt x="592162" y="592162"/>
                  </a:lnTo>
                  <a:lnTo>
                    <a:pt x="0" y="5921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890" tIns="8890" rIns="8890" bIns="8890" spcCol="1270" anchor="ctr"/>
            <a:lstStyle/>
            <a:p>
              <a:pPr algn="ctr" defTabSz="311150">
                <a:lnSpc>
                  <a:spcPct val="90000"/>
                </a:lnSpc>
                <a:spcAft>
                  <a:spcPct val="35000"/>
                </a:spcAft>
                <a:defRPr/>
              </a:pPr>
              <a:r>
                <a:rPr lang="en-US" sz="1050" b="1">
                  <a:solidFill>
                    <a:schemeClr val="bg1"/>
                  </a:solidFill>
                  <a:latin typeface="Calibri" panose="020F0502020204030204" pitchFamily="34" charset="0"/>
                  <a:cs typeface="Calibri" panose="020F0502020204030204" pitchFamily="34" charset="0"/>
                </a:rPr>
                <a:t>5. Plan Communication</a:t>
              </a:r>
            </a:p>
          </p:txBody>
        </p:sp>
        <p:sp>
          <p:nvSpPr>
            <p:cNvPr id="13" name="Circular Arrow 12">
              <a:extLst>
                <a:ext uri="{FF2B5EF4-FFF2-40B4-BE49-F238E27FC236}">
                  <a16:creationId xmlns:a16="http://schemas.microsoft.com/office/drawing/2014/main" id="{90A17BCD-2C3B-4AF0-9C65-3F355335E048}"/>
                </a:ext>
              </a:extLst>
            </p:cNvPr>
            <p:cNvSpPr/>
            <p:nvPr/>
          </p:nvSpPr>
          <p:spPr>
            <a:xfrm>
              <a:off x="5881206" y="1275929"/>
              <a:ext cx="2220691" cy="2223345"/>
            </a:xfrm>
            <a:prstGeom prst="circularArrow">
              <a:avLst>
                <a:gd name="adj1" fmla="val 5199"/>
                <a:gd name="adj2" fmla="val 335827"/>
                <a:gd name="adj3" fmla="val 8217373"/>
                <a:gd name="adj4" fmla="val 6580485"/>
                <a:gd name="adj5" fmla="val 6065"/>
              </a:avLst>
            </a:prstGeom>
            <a:solidFill>
              <a:srgbClr val="FFC000"/>
            </a:solidFill>
            <a:ln>
              <a:solidFill>
                <a:srgbClr val="FFC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Freeform 13">
              <a:extLst>
                <a:ext uri="{FF2B5EF4-FFF2-40B4-BE49-F238E27FC236}">
                  <a16:creationId xmlns:a16="http://schemas.microsoft.com/office/drawing/2014/main" id="{A1083895-F297-4E7A-875E-485511F85D7F}"/>
                </a:ext>
              </a:extLst>
            </p:cNvPr>
            <p:cNvSpPr/>
            <p:nvPr/>
          </p:nvSpPr>
          <p:spPr>
            <a:xfrm>
              <a:off x="5757624" y="2395445"/>
              <a:ext cx="885995" cy="592108"/>
            </a:xfrm>
            <a:custGeom>
              <a:avLst/>
              <a:gdLst>
                <a:gd name="connsiteX0" fmla="*/ 0 w 592162"/>
                <a:gd name="connsiteY0" fmla="*/ 0 h 592162"/>
                <a:gd name="connsiteX1" fmla="*/ 592162 w 592162"/>
                <a:gd name="connsiteY1" fmla="*/ 0 h 592162"/>
                <a:gd name="connsiteX2" fmla="*/ 592162 w 592162"/>
                <a:gd name="connsiteY2" fmla="*/ 592162 h 592162"/>
                <a:gd name="connsiteX3" fmla="*/ 0 w 592162"/>
                <a:gd name="connsiteY3" fmla="*/ 592162 h 592162"/>
                <a:gd name="connsiteX4" fmla="*/ 0 w 592162"/>
                <a:gd name="connsiteY4" fmla="*/ 0 h 592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162" h="592162">
                  <a:moveTo>
                    <a:pt x="0" y="0"/>
                  </a:moveTo>
                  <a:lnTo>
                    <a:pt x="592162" y="0"/>
                  </a:lnTo>
                  <a:lnTo>
                    <a:pt x="592162" y="592162"/>
                  </a:lnTo>
                  <a:lnTo>
                    <a:pt x="0" y="5921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890" tIns="8890" rIns="8890" bIns="8890" spcCol="1270" anchor="ctr"/>
            <a:lstStyle/>
            <a:p>
              <a:pPr algn="ctr" defTabSz="311150">
                <a:lnSpc>
                  <a:spcPct val="90000"/>
                </a:lnSpc>
                <a:spcAft>
                  <a:spcPct val="35000"/>
                </a:spcAft>
                <a:defRPr/>
              </a:pPr>
              <a:r>
                <a:rPr lang="en-US" sz="1050" b="1">
                  <a:solidFill>
                    <a:schemeClr val="bg1"/>
                  </a:solidFill>
                  <a:latin typeface="Calibri" panose="020F0502020204030204" pitchFamily="34" charset="0"/>
                  <a:cs typeface="Calibri" panose="020F0502020204030204" pitchFamily="34" charset="0"/>
                </a:rPr>
                <a:t>1. Situation Assessment</a:t>
              </a:r>
            </a:p>
          </p:txBody>
        </p:sp>
        <p:sp>
          <p:nvSpPr>
            <p:cNvPr id="15" name="Circular Arrow 14">
              <a:extLst>
                <a:ext uri="{FF2B5EF4-FFF2-40B4-BE49-F238E27FC236}">
                  <a16:creationId xmlns:a16="http://schemas.microsoft.com/office/drawing/2014/main" id="{8914FBE7-77AF-4CAD-A1B7-EE5F056D7197}"/>
                </a:ext>
              </a:extLst>
            </p:cNvPr>
            <p:cNvSpPr/>
            <p:nvPr/>
          </p:nvSpPr>
          <p:spPr>
            <a:xfrm>
              <a:off x="5881206" y="1275929"/>
              <a:ext cx="2220691" cy="2221385"/>
            </a:xfrm>
            <a:prstGeom prst="circularArrow">
              <a:avLst>
                <a:gd name="adj1" fmla="val 5199"/>
                <a:gd name="adj2" fmla="val 335827"/>
                <a:gd name="adj3" fmla="val 12298240"/>
                <a:gd name="adj4" fmla="val 10770581"/>
                <a:gd name="adj5" fmla="val 6065"/>
              </a:avLst>
            </a:prstGeom>
            <a:solidFill>
              <a:srgbClr val="FFC000"/>
            </a:solidFill>
            <a:ln>
              <a:solidFill>
                <a:srgbClr val="FFC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Freeform 15">
              <a:extLst>
                <a:ext uri="{FF2B5EF4-FFF2-40B4-BE49-F238E27FC236}">
                  <a16:creationId xmlns:a16="http://schemas.microsoft.com/office/drawing/2014/main" id="{8A2612A4-9B17-41DB-B0E1-B07D3E051415}"/>
                </a:ext>
              </a:extLst>
            </p:cNvPr>
            <p:cNvSpPr/>
            <p:nvPr/>
          </p:nvSpPr>
          <p:spPr>
            <a:xfrm>
              <a:off x="5907824" y="1272008"/>
              <a:ext cx="895502" cy="592108"/>
            </a:xfrm>
            <a:custGeom>
              <a:avLst/>
              <a:gdLst>
                <a:gd name="connsiteX0" fmla="*/ 0 w 592162"/>
                <a:gd name="connsiteY0" fmla="*/ 0 h 592162"/>
                <a:gd name="connsiteX1" fmla="*/ 592162 w 592162"/>
                <a:gd name="connsiteY1" fmla="*/ 0 h 592162"/>
                <a:gd name="connsiteX2" fmla="*/ 592162 w 592162"/>
                <a:gd name="connsiteY2" fmla="*/ 592162 h 592162"/>
                <a:gd name="connsiteX3" fmla="*/ 0 w 592162"/>
                <a:gd name="connsiteY3" fmla="*/ 592162 h 592162"/>
                <a:gd name="connsiteX4" fmla="*/ 0 w 592162"/>
                <a:gd name="connsiteY4" fmla="*/ 0 h 592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162" h="592162">
                  <a:moveTo>
                    <a:pt x="0" y="0"/>
                  </a:moveTo>
                  <a:lnTo>
                    <a:pt x="592162" y="0"/>
                  </a:lnTo>
                  <a:lnTo>
                    <a:pt x="592162" y="592162"/>
                  </a:lnTo>
                  <a:lnTo>
                    <a:pt x="0" y="5921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1430" tIns="11430" rIns="11430" bIns="11430" spcCol="1270" anchor="ctr"/>
            <a:lstStyle/>
            <a:p>
              <a:pPr algn="ctr" defTabSz="400050">
                <a:lnSpc>
                  <a:spcPct val="90000"/>
                </a:lnSpc>
                <a:spcAft>
                  <a:spcPct val="35000"/>
                </a:spcAft>
                <a:defRPr/>
              </a:pPr>
              <a:r>
                <a:rPr lang="en-US" sz="1050" b="1">
                  <a:solidFill>
                    <a:schemeClr val="bg1"/>
                  </a:solidFill>
                  <a:latin typeface="Calibri" panose="020F0502020204030204" pitchFamily="34" charset="0"/>
                  <a:cs typeface="Calibri" panose="020F0502020204030204" pitchFamily="34" charset="0"/>
                </a:rPr>
                <a:t>2. Stakeholder needs</a:t>
              </a:r>
            </a:p>
          </p:txBody>
        </p:sp>
        <p:sp>
          <p:nvSpPr>
            <p:cNvPr id="17" name="Circular Arrow 16">
              <a:extLst>
                <a:ext uri="{FF2B5EF4-FFF2-40B4-BE49-F238E27FC236}">
                  <a16:creationId xmlns:a16="http://schemas.microsoft.com/office/drawing/2014/main" id="{37C3DDBB-CBA7-48E3-9101-535F1E2CB413}"/>
                </a:ext>
              </a:extLst>
            </p:cNvPr>
            <p:cNvSpPr/>
            <p:nvPr/>
          </p:nvSpPr>
          <p:spPr>
            <a:xfrm>
              <a:off x="5881206" y="1275929"/>
              <a:ext cx="2220691" cy="2221385"/>
            </a:xfrm>
            <a:prstGeom prst="circularArrow">
              <a:avLst>
                <a:gd name="adj1" fmla="val 5199"/>
                <a:gd name="adj2" fmla="val 335827"/>
                <a:gd name="adj3" fmla="val 16866048"/>
                <a:gd name="adj4" fmla="val 15198125"/>
                <a:gd name="adj5" fmla="val 6065"/>
              </a:avLst>
            </a:prstGeom>
            <a:solidFill>
              <a:srgbClr val="FFC000"/>
            </a:solidFill>
            <a:ln>
              <a:solidFill>
                <a:srgbClr val="FFC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sp>
        <p:nvSpPr>
          <p:cNvPr id="18" name="Can 17">
            <a:extLst>
              <a:ext uri="{FF2B5EF4-FFF2-40B4-BE49-F238E27FC236}">
                <a16:creationId xmlns:a16="http://schemas.microsoft.com/office/drawing/2014/main" id="{B5FEB10B-3C95-40D1-A0DB-134A827B9C44}"/>
              </a:ext>
            </a:extLst>
          </p:cNvPr>
          <p:cNvSpPr/>
          <p:nvPr/>
        </p:nvSpPr>
        <p:spPr>
          <a:xfrm>
            <a:off x="1947863" y="4125913"/>
            <a:ext cx="1471612" cy="606425"/>
          </a:xfrm>
          <a:prstGeom prst="can">
            <a:avLst/>
          </a:prstGeom>
          <a:solidFill>
            <a:srgbClr val="00666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atin typeface="Calibri" panose="020F0502020204030204" pitchFamily="34" charset="0"/>
                <a:cs typeface="Calibri" panose="020F0502020204030204" pitchFamily="34" charset="0"/>
              </a:rPr>
              <a:t>Values</a:t>
            </a:r>
          </a:p>
        </p:txBody>
      </p:sp>
      <p:sp>
        <p:nvSpPr>
          <p:cNvPr id="19" name="Can 18">
            <a:extLst>
              <a:ext uri="{FF2B5EF4-FFF2-40B4-BE49-F238E27FC236}">
                <a16:creationId xmlns:a16="http://schemas.microsoft.com/office/drawing/2014/main" id="{58827FA1-D79A-4F7A-AD31-6417278D9601}"/>
              </a:ext>
            </a:extLst>
          </p:cNvPr>
          <p:cNvSpPr/>
          <p:nvPr/>
        </p:nvSpPr>
        <p:spPr>
          <a:xfrm>
            <a:off x="3511550" y="4125913"/>
            <a:ext cx="1473200" cy="606425"/>
          </a:xfrm>
          <a:prstGeom prst="can">
            <a:avLst/>
          </a:prstGeom>
          <a:solidFill>
            <a:srgbClr val="00666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a:latin typeface="Calibri" panose="020F0502020204030204" pitchFamily="34" charset="0"/>
                <a:cs typeface="Calibri" panose="020F0502020204030204" pitchFamily="34" charset="0"/>
              </a:rPr>
              <a:t>Operating Principles</a:t>
            </a:r>
          </a:p>
        </p:txBody>
      </p:sp>
      <p:sp>
        <p:nvSpPr>
          <p:cNvPr id="20" name="Can 19">
            <a:extLst>
              <a:ext uri="{FF2B5EF4-FFF2-40B4-BE49-F238E27FC236}">
                <a16:creationId xmlns:a16="http://schemas.microsoft.com/office/drawing/2014/main" id="{44C5F128-0321-4970-B28B-80BD85E33151}"/>
              </a:ext>
            </a:extLst>
          </p:cNvPr>
          <p:cNvSpPr/>
          <p:nvPr/>
        </p:nvSpPr>
        <p:spPr>
          <a:xfrm>
            <a:off x="5076825" y="4125913"/>
            <a:ext cx="1471613" cy="606425"/>
          </a:xfrm>
          <a:prstGeom prst="can">
            <a:avLst/>
          </a:prstGeom>
          <a:solidFill>
            <a:srgbClr val="00666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chemeClr val="bg1"/>
                </a:solidFill>
                <a:latin typeface="Calibri" panose="020F0502020204030204" pitchFamily="34" charset="0"/>
                <a:cs typeface="Calibri" panose="020F0502020204030204" pitchFamily="34" charset="0"/>
              </a:rPr>
              <a:t>Metrics</a:t>
            </a:r>
          </a:p>
        </p:txBody>
      </p:sp>
      <p:sp>
        <p:nvSpPr>
          <p:cNvPr id="21" name="5-Point Star 20">
            <a:extLst>
              <a:ext uri="{FF2B5EF4-FFF2-40B4-BE49-F238E27FC236}">
                <a16:creationId xmlns:a16="http://schemas.microsoft.com/office/drawing/2014/main" id="{2D764883-B826-4CB2-8B6C-E68DFFB42359}"/>
              </a:ext>
            </a:extLst>
          </p:cNvPr>
          <p:cNvSpPr/>
          <p:nvPr/>
        </p:nvSpPr>
        <p:spPr>
          <a:xfrm>
            <a:off x="7812088" y="1333500"/>
            <a:ext cx="288925" cy="287338"/>
          </a:xfrm>
          <a:prstGeom prst="star5">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bg1"/>
              </a:solidFill>
            </a:endParaRPr>
          </a:p>
        </p:txBody>
      </p:sp>
      <p:sp>
        <p:nvSpPr>
          <p:cNvPr id="21514" name="TextBox 21">
            <a:extLst>
              <a:ext uri="{FF2B5EF4-FFF2-40B4-BE49-F238E27FC236}">
                <a16:creationId xmlns:a16="http://schemas.microsoft.com/office/drawing/2014/main" id="{EE1D8FC0-58A2-282B-9F2C-B2AB89772C04}"/>
              </a:ext>
            </a:extLst>
          </p:cNvPr>
          <p:cNvSpPr txBox="1">
            <a:spLocks noChangeArrowheads="1"/>
          </p:cNvSpPr>
          <p:nvPr/>
        </p:nvSpPr>
        <p:spPr bwMode="auto">
          <a:xfrm>
            <a:off x="5114925" y="2016125"/>
            <a:ext cx="3413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600">
                <a:solidFill>
                  <a:schemeClr val="bg1"/>
                </a:solidFill>
                <a:latin typeface="Calibri" panose="020F0502020204030204" pitchFamily="34" charset="0"/>
                <a:cs typeface="Calibri" panose="020F0502020204030204" pitchFamily="34" charset="0"/>
              </a:rPr>
              <a:t>Who we are + value we provide</a:t>
            </a:r>
          </a:p>
        </p:txBody>
      </p:sp>
      <p:sp>
        <p:nvSpPr>
          <p:cNvPr id="21515" name="TextBox 22">
            <a:extLst>
              <a:ext uri="{FF2B5EF4-FFF2-40B4-BE49-F238E27FC236}">
                <a16:creationId xmlns:a16="http://schemas.microsoft.com/office/drawing/2014/main" id="{7C28F2D6-6214-2F8A-5F1F-2EA3460B3A59}"/>
              </a:ext>
            </a:extLst>
          </p:cNvPr>
          <p:cNvSpPr txBox="1">
            <a:spLocks noChangeArrowheads="1"/>
          </p:cNvSpPr>
          <p:nvPr/>
        </p:nvSpPr>
        <p:spPr bwMode="auto">
          <a:xfrm>
            <a:off x="5684838" y="2736850"/>
            <a:ext cx="31416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600">
                <a:solidFill>
                  <a:schemeClr val="bg1"/>
                </a:solidFill>
                <a:latin typeface="Calibri" panose="020F0502020204030204" pitchFamily="34" charset="0"/>
                <a:cs typeface="Calibri" panose="020F0502020204030204" pitchFamily="34" charset="0"/>
              </a:rPr>
              <a:t>What we want to do to get there</a:t>
            </a:r>
          </a:p>
        </p:txBody>
      </p:sp>
      <p:sp>
        <p:nvSpPr>
          <p:cNvPr id="21516" name="TextBox 23">
            <a:extLst>
              <a:ext uri="{FF2B5EF4-FFF2-40B4-BE49-F238E27FC236}">
                <a16:creationId xmlns:a16="http://schemas.microsoft.com/office/drawing/2014/main" id="{E4A253CD-80D2-0E1A-51F4-BD1944C21EFA}"/>
              </a:ext>
            </a:extLst>
          </p:cNvPr>
          <p:cNvSpPr txBox="1">
            <a:spLocks noChangeArrowheads="1"/>
          </p:cNvSpPr>
          <p:nvPr/>
        </p:nvSpPr>
        <p:spPr bwMode="auto">
          <a:xfrm>
            <a:off x="6230938" y="3417888"/>
            <a:ext cx="2374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600">
                <a:solidFill>
                  <a:schemeClr val="bg1"/>
                </a:solidFill>
                <a:latin typeface="Calibri" panose="020F0502020204030204" pitchFamily="34" charset="0"/>
                <a:cs typeface="Calibri" panose="020F0502020204030204" pitchFamily="34" charset="0"/>
              </a:rPr>
              <a:t>How we are going to do it</a:t>
            </a:r>
          </a:p>
        </p:txBody>
      </p:sp>
      <p:sp>
        <p:nvSpPr>
          <p:cNvPr id="25" name="Chevron 24">
            <a:extLst>
              <a:ext uri="{FF2B5EF4-FFF2-40B4-BE49-F238E27FC236}">
                <a16:creationId xmlns:a16="http://schemas.microsoft.com/office/drawing/2014/main" id="{78830057-3374-4FA8-BE56-0965D5F4CCAE}"/>
              </a:ext>
            </a:extLst>
          </p:cNvPr>
          <p:cNvSpPr/>
          <p:nvPr/>
        </p:nvSpPr>
        <p:spPr>
          <a:xfrm rot="16200000">
            <a:off x="2539206" y="3867945"/>
            <a:ext cx="288925" cy="360362"/>
          </a:xfrm>
          <a:prstGeom prst="chevron">
            <a:avLst/>
          </a:prstGeom>
          <a:solidFill>
            <a:srgbClr val="97FF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6" name="Chevron 25">
            <a:extLst>
              <a:ext uri="{FF2B5EF4-FFF2-40B4-BE49-F238E27FC236}">
                <a16:creationId xmlns:a16="http://schemas.microsoft.com/office/drawing/2014/main" id="{D5E38A02-7B85-4884-AE34-27B262A91BF2}"/>
              </a:ext>
            </a:extLst>
          </p:cNvPr>
          <p:cNvSpPr/>
          <p:nvPr/>
        </p:nvSpPr>
        <p:spPr>
          <a:xfrm rot="16200000">
            <a:off x="4075906" y="3867945"/>
            <a:ext cx="288925" cy="360362"/>
          </a:xfrm>
          <a:prstGeom prst="chevron">
            <a:avLst/>
          </a:prstGeom>
          <a:solidFill>
            <a:srgbClr val="97FF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7" name="Chevron 26">
            <a:extLst>
              <a:ext uri="{FF2B5EF4-FFF2-40B4-BE49-F238E27FC236}">
                <a16:creationId xmlns:a16="http://schemas.microsoft.com/office/drawing/2014/main" id="{14E2FF1C-E259-4C31-B8CB-8103FF191966}"/>
              </a:ext>
            </a:extLst>
          </p:cNvPr>
          <p:cNvSpPr/>
          <p:nvPr/>
        </p:nvSpPr>
        <p:spPr>
          <a:xfrm rot="16200000">
            <a:off x="5622131" y="3867945"/>
            <a:ext cx="288925" cy="360362"/>
          </a:xfrm>
          <a:prstGeom prst="chevron">
            <a:avLst/>
          </a:prstGeom>
          <a:solidFill>
            <a:srgbClr val="97FF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bg1"/>
              </a:solidFill>
            </a:endParaRPr>
          </a:p>
        </p:txBody>
      </p:sp>
      <p:cxnSp>
        <p:nvCxnSpPr>
          <p:cNvPr id="4" name="Straight Connector 3">
            <a:extLst>
              <a:ext uri="{FF2B5EF4-FFF2-40B4-BE49-F238E27FC236}">
                <a16:creationId xmlns:a16="http://schemas.microsoft.com/office/drawing/2014/main" id="{096D933D-1ACE-4A68-8939-5D060E14EC28}"/>
              </a:ext>
            </a:extLst>
          </p:cNvPr>
          <p:cNvCxnSpPr/>
          <p:nvPr/>
        </p:nvCxnSpPr>
        <p:spPr>
          <a:xfrm>
            <a:off x="4791075" y="1843088"/>
            <a:ext cx="346075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04AA2B95-022C-4D34-AE5B-6ECFE01A541E}"/>
              </a:ext>
            </a:extLst>
          </p:cNvPr>
          <p:cNvCxnSpPr>
            <a:cxnSpLocks/>
          </p:cNvCxnSpPr>
          <p:nvPr/>
        </p:nvCxnSpPr>
        <p:spPr>
          <a:xfrm>
            <a:off x="5364163" y="2578100"/>
            <a:ext cx="2914650" cy="1111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6CF8CD5-E106-40AA-A350-E4EFF5FBBFA9}"/>
              </a:ext>
            </a:extLst>
          </p:cNvPr>
          <p:cNvCxnSpPr>
            <a:cxnSpLocks/>
          </p:cNvCxnSpPr>
          <p:nvPr/>
        </p:nvCxnSpPr>
        <p:spPr>
          <a:xfrm>
            <a:off x="5946775" y="3292475"/>
            <a:ext cx="237013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DFA45C-6622-4006-B0CD-3C8544D20E95}"/>
              </a:ext>
            </a:extLst>
          </p:cNvPr>
          <p:cNvSpPr>
            <a:spLocks noGrp="1"/>
          </p:cNvSpPr>
          <p:nvPr>
            <p:ph type="body" sz="quarter" idx="11"/>
          </p:nvPr>
        </p:nvSpPr>
        <p:spPr>
          <a:xfrm>
            <a:off x="439738" y="411163"/>
            <a:ext cx="7661275" cy="623887"/>
          </a:xfrm>
        </p:spPr>
        <p:txBody>
          <a:bodyPr/>
          <a:lstStyle/>
          <a:p>
            <a:pPr>
              <a:defRPr/>
            </a:pPr>
            <a:r>
              <a:rPr lang="en-US" dirty="0"/>
              <a:t>Questions for discussion</a:t>
            </a:r>
            <a:endParaRPr dirty="0"/>
          </a:p>
        </p:txBody>
      </p:sp>
      <p:sp>
        <p:nvSpPr>
          <p:cNvPr id="3" name="Text Placeholder 2">
            <a:extLst>
              <a:ext uri="{FF2B5EF4-FFF2-40B4-BE49-F238E27FC236}">
                <a16:creationId xmlns:a16="http://schemas.microsoft.com/office/drawing/2014/main" id="{3FB823D2-5800-41C1-9453-341B67046FBA}"/>
              </a:ext>
            </a:extLst>
          </p:cNvPr>
          <p:cNvSpPr>
            <a:spLocks noGrp="1"/>
          </p:cNvSpPr>
          <p:nvPr>
            <p:ph type="body" sz="quarter" idx="13"/>
          </p:nvPr>
        </p:nvSpPr>
        <p:spPr>
          <a:xfrm>
            <a:off x="439738" y="1131888"/>
            <a:ext cx="7661275" cy="3697287"/>
          </a:xfrm>
        </p:spPr>
        <p:txBody>
          <a:bodyPr vert="horz" lIns="0" tIns="0" rIns="0" bIns="0" anchor="t"/>
          <a:lstStyle/>
          <a:p>
            <a:pPr>
              <a:spcAft>
                <a:spcPts val="1800"/>
              </a:spcAft>
              <a:defRPr/>
            </a:pPr>
            <a:r>
              <a:rPr lang="en-US" sz="2000" dirty="0"/>
              <a:t>As you go through the </a:t>
            </a:r>
            <a:r>
              <a:rPr lang="en-US" sz="2000" dirty="0" smtClean="0"/>
              <a:t>following </a:t>
            </a:r>
            <a:r>
              <a:rPr lang="en-US" sz="2000" dirty="0"/>
              <a:t>statements, please consider:</a:t>
            </a:r>
          </a:p>
          <a:p>
            <a:pPr marL="342900" indent="-342900">
              <a:spcAft>
                <a:spcPts val="1800"/>
              </a:spcAft>
              <a:buFontTx/>
              <a:buAutoNum type="arabicParenR"/>
              <a:defRPr/>
            </a:pPr>
            <a:r>
              <a:rPr lang="en-US" sz="2000" dirty="0"/>
              <a:t>What resonates the most with you?</a:t>
            </a:r>
          </a:p>
          <a:p>
            <a:pPr marL="342900" indent="-342900">
              <a:spcAft>
                <a:spcPts val="1800"/>
              </a:spcAft>
              <a:buFontTx/>
              <a:buAutoNum type="arabicParenR"/>
              <a:defRPr/>
            </a:pPr>
            <a:r>
              <a:rPr lang="en-US" sz="2000" dirty="0">
                <a:latin typeface="Calibri"/>
                <a:ea typeface="MS PGothic"/>
                <a:cs typeface="Calibri"/>
              </a:rPr>
              <a:t>To what </a:t>
            </a:r>
            <a:r>
              <a:rPr lang="en-US" sz="2000" dirty="0" smtClean="0">
                <a:latin typeface="Calibri"/>
                <a:ea typeface="MS PGothic"/>
                <a:cs typeface="Calibri"/>
              </a:rPr>
              <a:t>extent do </a:t>
            </a:r>
            <a:r>
              <a:rPr lang="en-US" sz="2000" dirty="0">
                <a:latin typeface="Calibri"/>
                <a:ea typeface="MS PGothic"/>
                <a:cs typeface="Calibri"/>
              </a:rPr>
              <a:t>you see your role and the role of your group reflected through the vision, </a:t>
            </a:r>
            <a:r>
              <a:rPr lang="en-US" sz="2000" dirty="0" smtClean="0">
                <a:latin typeface="Calibri"/>
                <a:ea typeface="MS PGothic"/>
                <a:cs typeface="Calibri"/>
              </a:rPr>
              <a:t>mission, </a:t>
            </a:r>
            <a:r>
              <a:rPr lang="en-US" sz="2000" dirty="0">
                <a:latin typeface="Calibri"/>
                <a:ea typeface="MS PGothic"/>
                <a:cs typeface="Calibri"/>
              </a:rPr>
              <a:t>and values?</a:t>
            </a:r>
          </a:p>
          <a:p>
            <a:pPr marL="342900" indent="-342900">
              <a:spcAft>
                <a:spcPts val="1800"/>
              </a:spcAft>
              <a:buFontTx/>
              <a:buAutoNum type="arabicParenR"/>
              <a:defRPr/>
            </a:pPr>
            <a:r>
              <a:rPr lang="en-US" altLang="en-US" sz="2000" dirty="0">
                <a:latin typeface="Calibri"/>
                <a:ea typeface="MS PGothic"/>
                <a:cs typeface="Calibri"/>
              </a:rPr>
              <a:t>Do the success statements set the right strategic direction for each </a:t>
            </a:r>
            <a:r>
              <a:rPr lang="en-US" altLang="en-US" sz="2000" dirty="0" smtClean="0">
                <a:latin typeface="Calibri"/>
                <a:ea typeface="MS PGothic"/>
                <a:cs typeface="Calibri"/>
              </a:rPr>
              <a:t>core area </a:t>
            </a:r>
            <a:r>
              <a:rPr lang="en-US" altLang="en-US" sz="2000" dirty="0">
                <a:latin typeface="Calibri"/>
                <a:ea typeface="MS PGothic"/>
                <a:cs typeface="Calibri"/>
              </a:rPr>
              <a:t>for the coming five years?</a:t>
            </a:r>
          </a:p>
          <a:p>
            <a:pPr marL="342900" indent="-342900">
              <a:spcAft>
                <a:spcPts val="1800"/>
              </a:spcAft>
              <a:buFontTx/>
              <a:buAutoNum type="arabicParenR"/>
              <a:defRPr/>
            </a:pPr>
            <a:r>
              <a:rPr lang="en-US" altLang="en-US" sz="2000" dirty="0">
                <a:latin typeface="Calibri"/>
                <a:ea typeface="MS PGothic"/>
                <a:cs typeface="Calibri"/>
              </a:rPr>
              <a:t>Is this the right level of ambition for a 5-year plan?</a:t>
            </a:r>
          </a:p>
          <a:p>
            <a:pPr>
              <a:spcAft>
                <a:spcPts val="1800"/>
              </a:spcAft>
              <a:defRPr/>
            </a:pPr>
            <a:endParaRPr lang="en-US" sz="2000" dirty="0">
              <a:latin typeface="Calibri"/>
              <a:ea typeface="MS PGothic"/>
              <a:cs typeface="Calibri"/>
            </a:endParaRPr>
          </a:p>
          <a:p>
            <a:pPr>
              <a:spcAft>
                <a:spcPts val="1800"/>
              </a:spcAft>
              <a:defRPr/>
            </a:pP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40A42146-5C76-A448-9DCA-F555B1AF17E6}"/>
              </a:ext>
            </a:extLst>
          </p:cNvPr>
          <p:cNvSpPr txBox="1">
            <a:spLocks/>
          </p:cNvSpPr>
          <p:nvPr/>
        </p:nvSpPr>
        <p:spPr>
          <a:xfrm>
            <a:off x="484188" y="404813"/>
            <a:ext cx="7661275" cy="623887"/>
          </a:xfrm>
          <a:prstGeom prst="rect">
            <a:avLst/>
          </a:prstGeom>
        </p:spPr>
        <p:txBody>
          <a:bodyPr lIns="0" tIns="0" rIns="0" bIns="0" anchor="ct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defRPr>
            </a:lvl1pPr>
            <a:lvl2pPr marL="742950" indent="-285750" algn="l" defTabSz="457200" rtl="0" eaLnBrk="0" fontAlgn="base" hangingPunct="0">
              <a:spcBef>
                <a:spcPct val="20000"/>
              </a:spcBef>
              <a:spcAft>
                <a:spcPct val="0"/>
              </a:spcAft>
              <a:buFont typeface="Arial" panose="020B0604020202020204" pitchFamily="34" charset="0"/>
              <a:buNone/>
              <a:defRPr sz="2800" b="0" i="0" kern="1200">
                <a:solidFill>
                  <a:schemeClr val="tx1"/>
                </a:solidFill>
                <a:latin typeface="WhitneyHTF-Bold"/>
                <a:ea typeface="MS PGothic" panose="020B0600070205080204" pitchFamily="34" charset="-128"/>
                <a:cs typeface="WhitneyHTF-Bold"/>
              </a:defRPr>
            </a:lvl2pPr>
            <a:lvl3pPr marL="1143000" indent="-228600" algn="l" defTabSz="457200" rtl="0" eaLnBrk="0" fontAlgn="base" hangingPunct="0">
              <a:spcBef>
                <a:spcPct val="20000"/>
              </a:spcBef>
              <a:spcAft>
                <a:spcPct val="0"/>
              </a:spcAft>
              <a:buFont typeface="Arial" panose="020B0604020202020204" pitchFamily="34" charset="0"/>
              <a:buNone/>
              <a:defRPr sz="2400" b="0" i="0" kern="1200">
                <a:solidFill>
                  <a:schemeClr val="tx1"/>
                </a:solidFill>
                <a:latin typeface="WhitneyHTF-Bold"/>
                <a:ea typeface="MS PGothic" panose="020B0600070205080204" pitchFamily="34" charset="-128"/>
                <a:cs typeface="WhitneyHTF-Bold"/>
              </a:defRPr>
            </a:lvl3pPr>
            <a:lvl4pPr marL="16002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MS PGothic" panose="020B0600070205080204" pitchFamily="34" charset="-128"/>
                <a:cs typeface="WhitneyHTF-Bold"/>
              </a:defRPr>
            </a:lvl4pPr>
            <a:lvl5pPr marL="20574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MS PGothic" panose="020B0600070205080204" pitchFamily="34" charset="-128"/>
                <a:cs typeface="WhitneyHTF-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sz="2000" dirty="0">
                <a:ea typeface="ＭＳ Ｐゴシック" charset="-128"/>
                <a:cs typeface="Arial" panose="020B0604020202020204" pitchFamily="34" charset="0"/>
              </a:rPr>
              <a:t>Draft framework for discussion</a:t>
            </a:r>
            <a:r>
              <a:rPr lang="en-US" sz="2000" dirty="0">
                <a:ea typeface="ＭＳ Ｐゴシック" charset="-128"/>
                <a:cs typeface="Arial" panose="020B0604020202020204" pitchFamily="34" charset="0"/>
              </a:rPr>
              <a:t> – Vision Statement</a:t>
            </a:r>
            <a:endParaRPr sz="2000" dirty="0">
              <a:ea typeface="ＭＳ Ｐゴシック" charset="-128"/>
              <a:cs typeface="Arial" panose="020B0604020202020204" pitchFamily="34" charset="0"/>
            </a:endParaRPr>
          </a:p>
        </p:txBody>
      </p:sp>
      <p:sp>
        <p:nvSpPr>
          <p:cNvPr id="23555" name="Text Placeholder 3">
            <a:extLst>
              <a:ext uri="{FF2B5EF4-FFF2-40B4-BE49-F238E27FC236}">
                <a16:creationId xmlns:a16="http://schemas.microsoft.com/office/drawing/2014/main" id="{FED2EFAC-4269-27E8-A908-0F60C4BE43DE}"/>
              </a:ext>
            </a:extLst>
          </p:cNvPr>
          <p:cNvSpPr txBox="1">
            <a:spLocks/>
          </p:cNvSpPr>
          <p:nvPr/>
        </p:nvSpPr>
        <p:spPr bwMode="auto">
          <a:xfrm>
            <a:off x="484188" y="1612984"/>
            <a:ext cx="7804150" cy="931434"/>
          </a:xfrm>
          <a:prstGeom prst="rect">
            <a:avLst/>
          </a:prstGeom>
          <a:noFill/>
          <a:ln w="38100">
            <a:solidFill>
              <a:srgbClr val="7AC7D5"/>
            </a:solidFill>
            <a:miter lim="800000"/>
            <a:headEnd/>
            <a:tailEnd/>
          </a:ln>
          <a:extLst>
            <a:ext uri="{909E8E84-426E-40DD-AFC4-6F175D3DCCD1}">
              <a14:hiddenFill xmlns:a14="http://schemas.microsoft.com/office/drawing/2010/main">
                <a:solidFill>
                  <a:srgbClr val="FFFFFF"/>
                </a:solidFill>
              </a14:hiddenFill>
            </a:ext>
          </a:extLst>
        </p:spPr>
        <p:txBody>
          <a:bodyPr lIns="914400" anchor="ctr"/>
          <a:lstStyle>
            <a:lvl1pPr>
              <a:defRPr sz="2400">
                <a:solidFill>
                  <a:schemeClr val="tx1"/>
                </a:solidFill>
                <a:latin typeface="Arial" panose="020B0604020202020204" pitchFamily="34" charset="0"/>
                <a:ea typeface="MS PGothic" panose="020B0600070205080204" pitchFamily="34" charset="-128"/>
              </a:defRPr>
            </a:lvl1pPr>
            <a:lvl2pPr indent="-179388">
              <a:defRPr sz="2400">
                <a:solidFill>
                  <a:schemeClr val="tx1"/>
                </a:solidFill>
                <a:latin typeface="Arial" panose="020B0604020202020204" pitchFamily="34" charset="0"/>
                <a:ea typeface="MS PGothic" panose="020B0600070205080204" pitchFamily="34" charset="-128"/>
              </a:defRPr>
            </a:lvl2pPr>
            <a:lvl3pPr indent="-179388">
              <a:defRPr sz="2400">
                <a:solidFill>
                  <a:schemeClr val="tx1"/>
                </a:solidFill>
                <a:latin typeface="Arial" panose="020B0604020202020204" pitchFamily="34" charset="0"/>
                <a:ea typeface="MS PGothic" panose="020B0600070205080204" pitchFamily="34" charset="-128"/>
              </a:defRPr>
            </a:lvl3pPr>
            <a:lvl4pPr indent="-179388">
              <a:defRPr sz="2400">
                <a:solidFill>
                  <a:schemeClr val="tx1"/>
                </a:solidFill>
                <a:latin typeface="Arial" panose="020B0604020202020204" pitchFamily="34" charset="0"/>
                <a:ea typeface="MS PGothic" panose="020B0600070205080204" pitchFamily="34" charset="-128"/>
              </a:defRPr>
            </a:lvl4pPr>
            <a:lvl5pPr indent="-179388">
              <a:defRPr sz="2400">
                <a:solidFill>
                  <a:schemeClr val="tx1"/>
                </a:solidFill>
                <a:latin typeface="Arial" panose="020B0604020202020204" pitchFamily="34" charset="0"/>
                <a:ea typeface="MS PGothic" panose="020B0600070205080204" pitchFamily="34" charset="-128"/>
              </a:defRPr>
            </a:lvl5pPr>
            <a:lvl6pPr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lnSpc>
                <a:spcPct val="130000"/>
              </a:lnSpc>
            </a:pPr>
            <a:r>
              <a:rPr lang="en-US" altLang="en-US">
                <a:solidFill>
                  <a:schemeClr val="bg1"/>
                </a:solidFill>
                <a:latin typeface="Calibri" panose="020F0502020204030204" pitchFamily="34" charset="0"/>
                <a:cs typeface="Calibri" panose="020F0502020204030204" pitchFamily="34" charset="0"/>
              </a:rPr>
              <a:t>A transformative and </a:t>
            </a:r>
            <a:r>
              <a:rPr lang="en-US" altLang="en-US">
                <a:solidFill>
                  <a:schemeClr val="bg1"/>
                </a:solidFill>
                <a:latin typeface="Calibri" panose="020F0502020204030204" pitchFamily="34" charset="0"/>
                <a:cs typeface="Arial" panose="020B0604020202020204" pitchFamily="34" charset="0"/>
              </a:rPr>
              <a:t>inclusive learning health system</a:t>
            </a:r>
          </a:p>
        </p:txBody>
      </p:sp>
      <p:grpSp>
        <p:nvGrpSpPr>
          <p:cNvPr id="23560" name="Group 13">
            <a:extLst>
              <a:ext uri="{FF2B5EF4-FFF2-40B4-BE49-F238E27FC236}">
                <a16:creationId xmlns:a16="http://schemas.microsoft.com/office/drawing/2014/main" id="{7BDD5997-89AB-BFD6-FE15-8B7C13FDD285}"/>
              </a:ext>
            </a:extLst>
          </p:cNvPr>
          <p:cNvGrpSpPr>
            <a:grpSpLocks/>
          </p:cNvGrpSpPr>
          <p:nvPr/>
        </p:nvGrpSpPr>
        <p:grpSpPr bwMode="auto">
          <a:xfrm>
            <a:off x="611188" y="1712997"/>
            <a:ext cx="693737" cy="914400"/>
            <a:chOff x="4355976" y="2555435"/>
            <a:chExt cx="693857" cy="914456"/>
          </a:xfrm>
        </p:grpSpPr>
        <p:pic>
          <p:nvPicPr>
            <p:cNvPr id="23561" name="Picture 6" descr="http://www.pronetgroup.net/download/AboutUs/B_img_3.jpg">
              <a:extLst>
                <a:ext uri="{FF2B5EF4-FFF2-40B4-BE49-F238E27FC236}">
                  <a16:creationId xmlns:a16="http://schemas.microsoft.com/office/drawing/2014/main" id="{D8C29BD1-6B61-71AF-FDFD-FA2DB9B55D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14" t="2" r="68301" b="61687"/>
            <a:stretch>
              <a:fillRect/>
            </a:stretch>
          </p:blipFill>
          <p:spPr bwMode="auto">
            <a:xfrm>
              <a:off x="4355976" y="2555435"/>
              <a:ext cx="693857" cy="30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6" descr="North Star Solid Blue Clip Art">
              <a:extLst>
                <a:ext uri="{FF2B5EF4-FFF2-40B4-BE49-F238E27FC236}">
                  <a16:creationId xmlns:a16="http://schemas.microsoft.com/office/drawing/2014/main" id="{1E908A88-2492-CEC4-4752-8445E068D76C}"/>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t="2824" r="59682" b="34615"/>
            <a:stretch>
              <a:fillRect/>
            </a:stretch>
          </p:blipFill>
          <p:spPr bwMode="auto">
            <a:xfrm>
              <a:off x="4395204" y="2753729"/>
              <a:ext cx="615399" cy="71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10">
            <a:extLst>
              <a:ext uri="{FF2B5EF4-FFF2-40B4-BE49-F238E27FC236}">
                <a16:creationId xmlns:a16="http://schemas.microsoft.com/office/drawing/2014/main" id="{688BA5AC-7E89-4451-99F0-1179D3ED5B5E}"/>
              </a:ext>
            </a:extLst>
          </p:cNvPr>
          <p:cNvSpPr txBox="1"/>
          <p:nvPr/>
        </p:nvSpPr>
        <p:spPr>
          <a:xfrm>
            <a:off x="407933" y="1087090"/>
            <a:ext cx="7483475" cy="368300"/>
          </a:xfrm>
          <a:prstGeom prst="rect">
            <a:avLst/>
          </a:prstGeom>
          <a:noFill/>
        </p:spPr>
        <p:txBody>
          <a:bodyPr>
            <a:spAutoFit/>
          </a:bodyPr>
          <a:lstStyle/>
          <a:p>
            <a:pPr>
              <a:defRPr/>
            </a:pPr>
            <a:r>
              <a:rPr lang="en-US" sz="1800" u="sng" dirty="0">
                <a:solidFill>
                  <a:schemeClr val="bg1"/>
                </a:solidFill>
                <a:latin typeface="+mn-lt"/>
              </a:rPr>
              <a:t>Draft Vision Statement</a:t>
            </a:r>
          </a:p>
        </p:txBody>
      </p:sp>
      <p:sp>
        <p:nvSpPr>
          <p:cNvPr id="12" name="Text Placeholder 3">
            <a:extLst>
              <a:ext uri="{FF2B5EF4-FFF2-40B4-BE49-F238E27FC236}">
                <a16:creationId xmlns:a16="http://schemas.microsoft.com/office/drawing/2014/main" id="{605A513D-8546-4F39-8CFE-55818DBE2162}"/>
              </a:ext>
            </a:extLst>
          </p:cNvPr>
          <p:cNvSpPr txBox="1">
            <a:spLocks/>
          </p:cNvSpPr>
          <p:nvPr/>
        </p:nvSpPr>
        <p:spPr bwMode="auto">
          <a:xfrm>
            <a:off x="511175" y="3505200"/>
            <a:ext cx="7805738" cy="1250950"/>
          </a:xfrm>
          <a:prstGeom prst="rect">
            <a:avLst/>
          </a:prstGeom>
          <a:noFill/>
          <a:ln w="38100">
            <a:solidFill>
              <a:srgbClr val="7AC7D5"/>
            </a:solidFill>
            <a:miter lim="800000"/>
            <a:headEnd/>
            <a:tailEnd/>
          </a:ln>
          <a:extLst>
            <a:ext uri="{909E8E84-426E-40DD-AFC4-6F175D3DCCD1}">
              <a14:hiddenFill xmlns:a14="http://schemas.microsoft.com/office/drawing/2010/main">
                <a:solidFill>
                  <a:srgbClr val="FFFFFF"/>
                </a:solidFill>
              </a14:hiddenFill>
            </a:ext>
          </a:extLst>
        </p:spPr>
        <p:txBody>
          <a:bodyPr lIns="914400" tIns="91440" rIns="182880" bIns="91440" anchor="ctr"/>
          <a:lstStyle>
            <a:lvl1pPr>
              <a:defRPr sz="2400">
                <a:solidFill>
                  <a:schemeClr val="tx1"/>
                </a:solidFill>
                <a:latin typeface="Arial" panose="020B0604020202020204" pitchFamily="34" charset="0"/>
                <a:ea typeface="MS PGothic" panose="020B0600070205080204" pitchFamily="34" charset="-128"/>
              </a:defRPr>
            </a:lvl1pPr>
            <a:lvl2pPr indent="-179388">
              <a:defRPr sz="2400">
                <a:solidFill>
                  <a:schemeClr val="tx1"/>
                </a:solidFill>
                <a:latin typeface="Arial" panose="020B0604020202020204" pitchFamily="34" charset="0"/>
                <a:ea typeface="MS PGothic" panose="020B0600070205080204" pitchFamily="34" charset="-128"/>
              </a:defRPr>
            </a:lvl2pPr>
            <a:lvl3pPr indent="-179388">
              <a:defRPr sz="2400">
                <a:solidFill>
                  <a:schemeClr val="tx1"/>
                </a:solidFill>
                <a:latin typeface="Arial" panose="020B0604020202020204" pitchFamily="34" charset="0"/>
                <a:ea typeface="MS PGothic" panose="020B0600070205080204" pitchFamily="34" charset="-128"/>
              </a:defRPr>
            </a:lvl3pPr>
            <a:lvl4pPr indent="-179388">
              <a:defRPr sz="2400">
                <a:solidFill>
                  <a:schemeClr val="tx1"/>
                </a:solidFill>
                <a:latin typeface="Arial" panose="020B0604020202020204" pitchFamily="34" charset="0"/>
                <a:ea typeface="MS PGothic" panose="020B0600070205080204" pitchFamily="34" charset="-128"/>
              </a:defRPr>
            </a:lvl4pPr>
            <a:lvl5pPr indent="-179388">
              <a:defRPr sz="2400">
                <a:solidFill>
                  <a:schemeClr val="tx1"/>
                </a:solidFill>
                <a:latin typeface="Arial" panose="020B0604020202020204" pitchFamily="34" charset="0"/>
                <a:ea typeface="MS PGothic" panose="020B0600070205080204" pitchFamily="34" charset="-128"/>
              </a:defRPr>
            </a:lvl5pPr>
            <a:lvl6pPr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130000"/>
              </a:lnSpc>
            </a:pPr>
            <a:r>
              <a:rPr lang="en-US" altLang="en-US" sz="2000" dirty="0">
                <a:solidFill>
                  <a:schemeClr val="bg1"/>
                </a:solidFill>
                <a:latin typeface="Calibri"/>
                <a:ea typeface="MS PGothic"/>
                <a:cs typeface="Calibri"/>
              </a:rPr>
              <a:t>Through collaborative partnerships and advocacy, we advance education and research to enable the highest quality clinical care for our patients and community throughout BC</a:t>
            </a:r>
          </a:p>
        </p:txBody>
      </p:sp>
      <p:sp>
        <p:nvSpPr>
          <p:cNvPr id="13" name="TextBox 7">
            <a:extLst>
              <a:ext uri="{FF2B5EF4-FFF2-40B4-BE49-F238E27FC236}">
                <a16:creationId xmlns:a16="http://schemas.microsoft.com/office/drawing/2014/main" id="{E4ACE423-3C9E-4A60-A74A-C7344D9506FE}"/>
              </a:ext>
            </a:extLst>
          </p:cNvPr>
          <p:cNvSpPr txBox="1">
            <a:spLocks noChangeArrowheads="1"/>
          </p:cNvSpPr>
          <p:nvPr/>
        </p:nvSpPr>
        <p:spPr bwMode="auto">
          <a:xfrm>
            <a:off x="438150" y="2941638"/>
            <a:ext cx="7483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800" u="sng" dirty="0">
                <a:solidFill>
                  <a:schemeClr val="bg1"/>
                </a:solidFill>
              </a:rPr>
              <a:t>Draft Mission Statement</a:t>
            </a:r>
          </a:p>
        </p:txBody>
      </p:sp>
      <p:pic>
        <p:nvPicPr>
          <p:cNvPr id="14" name="Picture 11" descr="http://www.pronetgroup.net/download/AboutUs/B_img_3.jpg">
            <a:extLst>
              <a:ext uri="{FF2B5EF4-FFF2-40B4-BE49-F238E27FC236}">
                <a16:creationId xmlns:a16="http://schemas.microsoft.com/office/drawing/2014/main" id="{CF1BA234-C50C-43F1-BEF6-EADCF84AF4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422" r="34393" b="10352"/>
          <a:stretch>
            <a:fillRect/>
          </a:stretch>
        </p:blipFill>
        <p:spPr bwMode="auto">
          <a:xfrm>
            <a:off x="611188" y="3722688"/>
            <a:ext cx="7731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E30B2551-5B73-4473-B0BD-68CB1602559C}"/>
              </a:ext>
            </a:extLst>
          </p:cNvPr>
          <p:cNvSpPr txBox="1">
            <a:spLocks/>
          </p:cNvSpPr>
          <p:nvPr/>
        </p:nvSpPr>
        <p:spPr>
          <a:xfrm>
            <a:off x="1187450" y="255588"/>
            <a:ext cx="7177088" cy="623887"/>
          </a:xfrm>
          <a:prstGeom prst="rect">
            <a:avLst/>
          </a:prstGeom>
        </p:spPr>
        <p:txBody>
          <a:bodyPr lIns="0" tIns="0" rIns="0" bIns="0" anchor="ct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defRPr>
            </a:lvl1pPr>
            <a:lvl2pPr marL="742950" indent="-285750" algn="l" defTabSz="457200" rtl="0" eaLnBrk="0" fontAlgn="base" hangingPunct="0">
              <a:spcBef>
                <a:spcPct val="20000"/>
              </a:spcBef>
              <a:spcAft>
                <a:spcPct val="0"/>
              </a:spcAft>
              <a:buFont typeface="Arial" panose="020B0604020202020204" pitchFamily="34" charset="0"/>
              <a:buNone/>
              <a:defRPr sz="2800" b="0" i="0" kern="1200">
                <a:solidFill>
                  <a:schemeClr val="tx1"/>
                </a:solidFill>
                <a:latin typeface="WhitneyHTF-Bold"/>
                <a:ea typeface="MS PGothic" panose="020B0600070205080204" pitchFamily="34" charset="-128"/>
                <a:cs typeface="WhitneyHTF-Bold"/>
              </a:defRPr>
            </a:lvl2pPr>
            <a:lvl3pPr marL="1143000" indent="-228600" algn="l" defTabSz="457200" rtl="0" eaLnBrk="0" fontAlgn="base" hangingPunct="0">
              <a:spcBef>
                <a:spcPct val="20000"/>
              </a:spcBef>
              <a:spcAft>
                <a:spcPct val="0"/>
              </a:spcAft>
              <a:buFont typeface="Arial" panose="020B0604020202020204" pitchFamily="34" charset="0"/>
              <a:buNone/>
              <a:defRPr sz="2400" b="0" i="0" kern="1200">
                <a:solidFill>
                  <a:schemeClr val="tx1"/>
                </a:solidFill>
                <a:latin typeface="WhitneyHTF-Bold"/>
                <a:ea typeface="MS PGothic" panose="020B0600070205080204" pitchFamily="34" charset="-128"/>
                <a:cs typeface="WhitneyHTF-Bold"/>
              </a:defRPr>
            </a:lvl3pPr>
            <a:lvl4pPr marL="16002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MS PGothic" panose="020B0600070205080204" pitchFamily="34" charset="-128"/>
                <a:cs typeface="WhitneyHTF-Bold"/>
              </a:defRPr>
            </a:lvl4pPr>
            <a:lvl5pPr marL="20574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MS PGothic" panose="020B0600070205080204" pitchFamily="34" charset="-128"/>
                <a:cs typeface="WhitneyHTF-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a:latin typeface="Arial" panose="020B0604020202020204" pitchFamily="34" charset="0"/>
                <a:cs typeface="Arial" panose="020B0604020202020204" pitchFamily="34" charset="0"/>
              </a:rPr>
              <a:t>updated</a:t>
            </a:r>
            <a:r>
              <a:rPr>
                <a:latin typeface="Arial" panose="020B0604020202020204" pitchFamily="34" charset="0"/>
                <a:cs typeface="Arial" panose="020B0604020202020204" pitchFamily="34" charset="0"/>
              </a:rPr>
              <a:t> value statements</a:t>
            </a:r>
          </a:p>
        </p:txBody>
      </p:sp>
      <p:sp>
        <p:nvSpPr>
          <p:cNvPr id="25605" name="Text Placeholder 2">
            <a:extLst>
              <a:ext uri="{FF2B5EF4-FFF2-40B4-BE49-F238E27FC236}">
                <a16:creationId xmlns:a16="http://schemas.microsoft.com/office/drawing/2014/main" id="{CD4DCFB2-2523-0B98-B888-DB3A27AB0E05}"/>
              </a:ext>
            </a:extLst>
          </p:cNvPr>
          <p:cNvSpPr txBox="1">
            <a:spLocks/>
          </p:cNvSpPr>
          <p:nvPr/>
        </p:nvSpPr>
        <p:spPr bwMode="auto">
          <a:xfrm>
            <a:off x="455613" y="1233056"/>
            <a:ext cx="1141412" cy="925945"/>
          </a:xfrm>
          <a:prstGeom prst="rect">
            <a:avLst/>
          </a:prstGeom>
          <a:solidFill>
            <a:srgbClr val="7AC7D5"/>
          </a:solidFill>
          <a:ln w="9525">
            <a:solidFill>
              <a:srgbClr val="7AC7D5"/>
            </a:solidFill>
            <a:miter lim="800000"/>
            <a:headEnd/>
            <a:tailEnd/>
          </a:ln>
        </p:spPr>
        <p:txBody>
          <a:bodyPr lIns="0" tIns="0" rIns="0" bIns="0" anchor="ctr"/>
          <a:lstStyle>
            <a:lvl1pPr>
              <a:defRPr sz="2400">
                <a:solidFill>
                  <a:schemeClr val="tx1"/>
                </a:solidFill>
                <a:latin typeface="Arial" panose="020B0604020202020204" pitchFamily="34" charset="0"/>
                <a:ea typeface="MS PGothic" panose="020B0600070205080204" pitchFamily="34" charset="-128"/>
              </a:defRPr>
            </a:lvl1pPr>
            <a:lvl2pPr indent="-179388">
              <a:defRPr sz="2400">
                <a:solidFill>
                  <a:schemeClr val="tx1"/>
                </a:solidFill>
                <a:latin typeface="Arial" panose="020B0604020202020204" pitchFamily="34" charset="0"/>
                <a:ea typeface="MS PGothic" panose="020B0600070205080204" pitchFamily="34" charset="-128"/>
              </a:defRPr>
            </a:lvl2pPr>
            <a:lvl3pPr marL="539750" indent="-179388">
              <a:defRPr sz="2400">
                <a:solidFill>
                  <a:schemeClr val="tx1"/>
                </a:solidFill>
                <a:latin typeface="Arial" panose="020B0604020202020204" pitchFamily="34" charset="0"/>
                <a:ea typeface="MS PGothic" panose="020B0600070205080204" pitchFamily="34" charset="-128"/>
              </a:defRPr>
            </a:lvl3pPr>
            <a:lvl4pPr marL="898525" indent="-179388">
              <a:defRPr sz="2400">
                <a:solidFill>
                  <a:schemeClr val="tx1"/>
                </a:solidFill>
                <a:latin typeface="Arial" panose="020B0604020202020204" pitchFamily="34" charset="0"/>
                <a:ea typeface="MS PGothic" panose="020B0600070205080204" pitchFamily="34" charset="-128"/>
              </a:defRPr>
            </a:lvl4pPr>
            <a:lvl5pPr marL="1258888" indent="-179388">
              <a:defRPr sz="2400">
                <a:solidFill>
                  <a:schemeClr val="tx1"/>
                </a:solidFill>
                <a:latin typeface="Arial" panose="020B0604020202020204" pitchFamily="34" charset="0"/>
                <a:ea typeface="MS PGothic" panose="020B0600070205080204" pitchFamily="34" charset="-128"/>
              </a:defRPr>
            </a:lvl5pPr>
            <a:lvl6pPr marL="17160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1732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26304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0876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lnSpc>
                <a:spcPct val="130000"/>
              </a:lnSpc>
            </a:pPr>
            <a:r>
              <a:rPr lang="en-US" altLang="en-US" sz="1400" b="1">
                <a:solidFill>
                  <a:schemeClr val="bg1"/>
                </a:solidFill>
                <a:latin typeface="Calibri" panose="020F0502020204030204" pitchFamily="34" charset="0"/>
                <a:cs typeface="Arial" panose="020B0604020202020204" pitchFamily="34" charset="0"/>
              </a:rPr>
              <a:t>Compassion</a:t>
            </a:r>
          </a:p>
        </p:txBody>
      </p:sp>
      <p:sp>
        <p:nvSpPr>
          <p:cNvPr id="25606" name="Text Placeholder 2">
            <a:extLst>
              <a:ext uri="{FF2B5EF4-FFF2-40B4-BE49-F238E27FC236}">
                <a16:creationId xmlns:a16="http://schemas.microsoft.com/office/drawing/2014/main" id="{FB07CF29-8616-783E-3B21-B18E4C5872D6}"/>
              </a:ext>
            </a:extLst>
          </p:cNvPr>
          <p:cNvSpPr txBox="1">
            <a:spLocks/>
          </p:cNvSpPr>
          <p:nvPr/>
        </p:nvSpPr>
        <p:spPr bwMode="auto">
          <a:xfrm>
            <a:off x="1668463" y="1233056"/>
            <a:ext cx="6792912" cy="925945"/>
          </a:xfrm>
          <a:prstGeom prst="rect">
            <a:avLst/>
          </a:prstGeom>
          <a:noFill/>
          <a:ln w="12700">
            <a:solidFill>
              <a:srgbClr val="7AC7D5"/>
            </a:solidFill>
            <a:miter lim="800000"/>
            <a:headEnd/>
            <a:tailEnd/>
          </a:ln>
          <a:extLst>
            <a:ext uri="{909E8E84-426E-40DD-AFC4-6F175D3DCCD1}">
              <a14:hiddenFill xmlns:a14="http://schemas.microsoft.com/office/drawing/2010/main">
                <a:solidFill>
                  <a:srgbClr val="FFFFFF"/>
                </a:solidFill>
              </a14:hiddenFill>
            </a:ext>
          </a:extLst>
        </p:spPr>
        <p:txBody>
          <a:bodyPr lIns="137160" tIns="68580" rIns="137160" bIns="68580" anchor="ctr"/>
          <a:lstStyle>
            <a:lvl1pPr>
              <a:defRPr sz="2400">
                <a:solidFill>
                  <a:schemeClr val="tx1"/>
                </a:solidFill>
                <a:latin typeface="Arial" panose="020B0604020202020204" pitchFamily="34" charset="0"/>
                <a:ea typeface="MS PGothic" panose="020B0600070205080204" pitchFamily="34" charset="-128"/>
              </a:defRPr>
            </a:lvl1pPr>
            <a:lvl2pPr indent="-179388">
              <a:defRPr sz="2400">
                <a:solidFill>
                  <a:schemeClr val="tx1"/>
                </a:solidFill>
                <a:latin typeface="Arial" panose="020B0604020202020204" pitchFamily="34" charset="0"/>
                <a:ea typeface="MS PGothic" panose="020B0600070205080204" pitchFamily="34" charset="-128"/>
              </a:defRPr>
            </a:lvl2pPr>
            <a:lvl3pPr marL="539750" indent="-179388">
              <a:defRPr sz="2400">
                <a:solidFill>
                  <a:schemeClr val="tx1"/>
                </a:solidFill>
                <a:latin typeface="Arial" panose="020B0604020202020204" pitchFamily="34" charset="0"/>
                <a:ea typeface="MS PGothic" panose="020B0600070205080204" pitchFamily="34" charset="-128"/>
              </a:defRPr>
            </a:lvl3pPr>
            <a:lvl4pPr marL="898525" indent="-179388">
              <a:defRPr sz="2400">
                <a:solidFill>
                  <a:schemeClr val="tx1"/>
                </a:solidFill>
                <a:latin typeface="Arial" panose="020B0604020202020204" pitchFamily="34" charset="0"/>
                <a:ea typeface="MS PGothic" panose="020B0600070205080204" pitchFamily="34" charset="-128"/>
              </a:defRPr>
            </a:lvl4pPr>
            <a:lvl5pPr marL="1258888" indent="-179388">
              <a:defRPr sz="2400">
                <a:solidFill>
                  <a:schemeClr val="tx1"/>
                </a:solidFill>
                <a:latin typeface="Arial" panose="020B0604020202020204" pitchFamily="34" charset="0"/>
                <a:ea typeface="MS PGothic" panose="020B0600070205080204" pitchFamily="34" charset="-128"/>
              </a:defRPr>
            </a:lvl5pPr>
            <a:lvl6pPr marL="17160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1732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26304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0876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400" dirty="0">
                <a:solidFill>
                  <a:schemeClr val="bg1"/>
                </a:solidFill>
                <a:latin typeface="Calibri" panose="020F0502020204030204" pitchFamily="34" charset="0"/>
                <a:cs typeface="Arial" panose="020B0604020202020204" pitchFamily="34" charset="0"/>
              </a:rPr>
              <a:t>We show kindness and empathy toward each other and ourselves and are genuinely concerned with the wellbeing of all members.  We approach our work with humility, ultimately respecting the dignity, individuality and needs of learners, patients, and community.</a:t>
            </a:r>
          </a:p>
        </p:txBody>
      </p:sp>
      <p:sp>
        <p:nvSpPr>
          <p:cNvPr id="25607" name="Text Placeholder 2">
            <a:extLst>
              <a:ext uri="{FF2B5EF4-FFF2-40B4-BE49-F238E27FC236}">
                <a16:creationId xmlns:a16="http://schemas.microsoft.com/office/drawing/2014/main" id="{5152A83E-E903-5AE7-991F-A9EDE179C6E7}"/>
              </a:ext>
            </a:extLst>
          </p:cNvPr>
          <p:cNvSpPr txBox="1">
            <a:spLocks/>
          </p:cNvSpPr>
          <p:nvPr/>
        </p:nvSpPr>
        <p:spPr bwMode="auto">
          <a:xfrm>
            <a:off x="455613" y="2230438"/>
            <a:ext cx="1141412" cy="754061"/>
          </a:xfrm>
          <a:prstGeom prst="rect">
            <a:avLst/>
          </a:prstGeom>
          <a:solidFill>
            <a:srgbClr val="7AC7D5"/>
          </a:solidFill>
          <a:ln w="9525">
            <a:solidFill>
              <a:srgbClr val="7AC7D5"/>
            </a:solidFill>
            <a:miter lim="800000"/>
            <a:headEnd/>
            <a:tailEnd/>
          </a:ln>
        </p:spPr>
        <p:txBody>
          <a:bodyPr lIns="0" tIns="0" rIns="0" bIns="0" anchor="ctr"/>
          <a:lstStyle>
            <a:lvl1pPr>
              <a:defRPr sz="2400">
                <a:solidFill>
                  <a:schemeClr val="tx1"/>
                </a:solidFill>
                <a:latin typeface="Arial" panose="020B0604020202020204" pitchFamily="34" charset="0"/>
                <a:ea typeface="MS PGothic" panose="020B0600070205080204" pitchFamily="34" charset="-128"/>
              </a:defRPr>
            </a:lvl1pPr>
            <a:lvl2pPr indent="-179388">
              <a:defRPr sz="2400">
                <a:solidFill>
                  <a:schemeClr val="tx1"/>
                </a:solidFill>
                <a:latin typeface="Arial" panose="020B0604020202020204" pitchFamily="34" charset="0"/>
                <a:ea typeface="MS PGothic" panose="020B0600070205080204" pitchFamily="34" charset="-128"/>
              </a:defRPr>
            </a:lvl2pPr>
            <a:lvl3pPr marL="539750" indent="-179388">
              <a:defRPr sz="2400">
                <a:solidFill>
                  <a:schemeClr val="tx1"/>
                </a:solidFill>
                <a:latin typeface="Arial" panose="020B0604020202020204" pitchFamily="34" charset="0"/>
                <a:ea typeface="MS PGothic" panose="020B0600070205080204" pitchFamily="34" charset="-128"/>
              </a:defRPr>
            </a:lvl3pPr>
            <a:lvl4pPr marL="898525" indent="-179388">
              <a:defRPr sz="2400">
                <a:solidFill>
                  <a:schemeClr val="tx1"/>
                </a:solidFill>
                <a:latin typeface="Arial" panose="020B0604020202020204" pitchFamily="34" charset="0"/>
                <a:ea typeface="MS PGothic" panose="020B0600070205080204" pitchFamily="34" charset="-128"/>
              </a:defRPr>
            </a:lvl4pPr>
            <a:lvl5pPr marL="1258888" indent="-179388">
              <a:defRPr sz="2400">
                <a:solidFill>
                  <a:schemeClr val="tx1"/>
                </a:solidFill>
                <a:latin typeface="Arial" panose="020B0604020202020204" pitchFamily="34" charset="0"/>
                <a:ea typeface="MS PGothic" panose="020B0600070205080204" pitchFamily="34" charset="-128"/>
              </a:defRPr>
            </a:lvl5pPr>
            <a:lvl6pPr marL="17160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1732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26304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0876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lnSpc>
                <a:spcPct val="130000"/>
              </a:lnSpc>
            </a:pPr>
            <a:r>
              <a:rPr lang="en-US" altLang="en-US" sz="1400" b="1">
                <a:solidFill>
                  <a:schemeClr val="bg1"/>
                </a:solidFill>
                <a:latin typeface="Calibri" panose="020F0502020204030204" pitchFamily="34" charset="0"/>
                <a:cs typeface="Arial" panose="020B0604020202020204" pitchFamily="34" charset="0"/>
              </a:rPr>
              <a:t>Excellence</a:t>
            </a:r>
          </a:p>
        </p:txBody>
      </p:sp>
      <p:sp>
        <p:nvSpPr>
          <p:cNvPr id="25608" name="Text Placeholder 2">
            <a:extLst>
              <a:ext uri="{FF2B5EF4-FFF2-40B4-BE49-F238E27FC236}">
                <a16:creationId xmlns:a16="http://schemas.microsoft.com/office/drawing/2014/main" id="{7529CB75-5240-02F4-05B0-071F6BE649CC}"/>
              </a:ext>
            </a:extLst>
          </p:cNvPr>
          <p:cNvSpPr txBox="1">
            <a:spLocks/>
          </p:cNvSpPr>
          <p:nvPr/>
        </p:nvSpPr>
        <p:spPr bwMode="auto">
          <a:xfrm>
            <a:off x="1668463" y="2230438"/>
            <a:ext cx="6792912" cy="754061"/>
          </a:xfrm>
          <a:prstGeom prst="rect">
            <a:avLst/>
          </a:prstGeom>
          <a:noFill/>
          <a:ln w="12700">
            <a:solidFill>
              <a:srgbClr val="7AC7D5"/>
            </a:solidFill>
            <a:miter lim="800000"/>
            <a:headEnd/>
            <a:tailEnd/>
          </a:ln>
          <a:extLst>
            <a:ext uri="{909E8E84-426E-40DD-AFC4-6F175D3DCCD1}">
              <a14:hiddenFill xmlns:a14="http://schemas.microsoft.com/office/drawing/2010/main">
                <a:solidFill>
                  <a:srgbClr val="FFFFFF"/>
                </a:solidFill>
              </a14:hiddenFill>
            </a:ext>
          </a:extLst>
        </p:spPr>
        <p:txBody>
          <a:bodyPr lIns="137160" tIns="68580" rIns="137160" bIns="68580" anchor="ctr"/>
          <a:lstStyle>
            <a:lvl1pPr>
              <a:defRPr sz="2400">
                <a:solidFill>
                  <a:schemeClr val="tx1"/>
                </a:solidFill>
                <a:latin typeface="Arial" panose="020B0604020202020204" pitchFamily="34" charset="0"/>
                <a:ea typeface="MS PGothic" panose="020B0600070205080204" pitchFamily="34" charset="-128"/>
              </a:defRPr>
            </a:lvl1pPr>
            <a:lvl2pPr indent="-179388">
              <a:defRPr sz="2400">
                <a:solidFill>
                  <a:schemeClr val="tx1"/>
                </a:solidFill>
                <a:latin typeface="Arial" panose="020B0604020202020204" pitchFamily="34" charset="0"/>
                <a:ea typeface="MS PGothic" panose="020B0600070205080204" pitchFamily="34" charset="-128"/>
              </a:defRPr>
            </a:lvl2pPr>
            <a:lvl3pPr marL="539750" indent="-179388">
              <a:defRPr sz="2400">
                <a:solidFill>
                  <a:schemeClr val="tx1"/>
                </a:solidFill>
                <a:latin typeface="Arial" panose="020B0604020202020204" pitchFamily="34" charset="0"/>
                <a:ea typeface="MS PGothic" panose="020B0600070205080204" pitchFamily="34" charset="-128"/>
              </a:defRPr>
            </a:lvl3pPr>
            <a:lvl4pPr marL="898525" indent="-179388">
              <a:defRPr sz="2400">
                <a:solidFill>
                  <a:schemeClr val="tx1"/>
                </a:solidFill>
                <a:latin typeface="Arial" panose="020B0604020202020204" pitchFamily="34" charset="0"/>
                <a:ea typeface="MS PGothic" panose="020B0600070205080204" pitchFamily="34" charset="-128"/>
              </a:defRPr>
            </a:lvl4pPr>
            <a:lvl5pPr marL="1258888" indent="-179388">
              <a:defRPr sz="2400">
                <a:solidFill>
                  <a:schemeClr val="tx1"/>
                </a:solidFill>
                <a:latin typeface="Arial" panose="020B0604020202020204" pitchFamily="34" charset="0"/>
                <a:ea typeface="MS PGothic" panose="020B0600070205080204" pitchFamily="34" charset="-128"/>
              </a:defRPr>
            </a:lvl5pPr>
            <a:lvl6pPr marL="17160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1732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26304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0876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400" dirty="0">
                <a:solidFill>
                  <a:schemeClr val="bg1"/>
                </a:solidFill>
                <a:latin typeface="Calibri"/>
                <a:ea typeface="MS PGothic"/>
                <a:cs typeface="Arial"/>
              </a:rPr>
              <a:t>We strive to be outstanding at all that we do by continuously exploring, learning, innovating and adapting.  We value the contributions from all of our members and support them to be their very best selves.</a:t>
            </a:r>
          </a:p>
        </p:txBody>
      </p:sp>
      <p:sp>
        <p:nvSpPr>
          <p:cNvPr id="25609" name="Text Placeholder 2">
            <a:extLst>
              <a:ext uri="{FF2B5EF4-FFF2-40B4-BE49-F238E27FC236}">
                <a16:creationId xmlns:a16="http://schemas.microsoft.com/office/drawing/2014/main" id="{30FEE1E8-E097-9FA3-D30F-1F95559C6359}"/>
              </a:ext>
            </a:extLst>
          </p:cNvPr>
          <p:cNvSpPr txBox="1">
            <a:spLocks/>
          </p:cNvSpPr>
          <p:nvPr/>
        </p:nvSpPr>
        <p:spPr bwMode="auto">
          <a:xfrm>
            <a:off x="455613" y="3046268"/>
            <a:ext cx="1141412" cy="765319"/>
          </a:xfrm>
          <a:prstGeom prst="rect">
            <a:avLst/>
          </a:prstGeom>
          <a:solidFill>
            <a:srgbClr val="7AC7D5"/>
          </a:solidFill>
          <a:ln w="9525">
            <a:solidFill>
              <a:srgbClr val="7AC7D5"/>
            </a:solidFill>
            <a:miter lim="800000"/>
            <a:headEnd/>
            <a:tailEnd/>
          </a:ln>
        </p:spPr>
        <p:txBody>
          <a:bodyPr lIns="0" tIns="0" rIns="0" bIns="0" anchor="ctr"/>
          <a:lstStyle>
            <a:lvl1pPr>
              <a:defRPr sz="2400">
                <a:solidFill>
                  <a:schemeClr val="tx1"/>
                </a:solidFill>
                <a:latin typeface="Arial" panose="020B0604020202020204" pitchFamily="34" charset="0"/>
                <a:ea typeface="MS PGothic" panose="020B0600070205080204" pitchFamily="34" charset="-128"/>
              </a:defRPr>
            </a:lvl1pPr>
            <a:lvl2pPr indent="-179388">
              <a:defRPr sz="2400">
                <a:solidFill>
                  <a:schemeClr val="tx1"/>
                </a:solidFill>
                <a:latin typeface="Arial" panose="020B0604020202020204" pitchFamily="34" charset="0"/>
                <a:ea typeface="MS PGothic" panose="020B0600070205080204" pitchFamily="34" charset="-128"/>
              </a:defRPr>
            </a:lvl2pPr>
            <a:lvl3pPr marL="539750" indent="-179388">
              <a:defRPr sz="2400">
                <a:solidFill>
                  <a:schemeClr val="tx1"/>
                </a:solidFill>
                <a:latin typeface="Arial" panose="020B0604020202020204" pitchFamily="34" charset="0"/>
                <a:ea typeface="MS PGothic" panose="020B0600070205080204" pitchFamily="34" charset="-128"/>
              </a:defRPr>
            </a:lvl3pPr>
            <a:lvl4pPr marL="898525" indent="-179388">
              <a:defRPr sz="2400">
                <a:solidFill>
                  <a:schemeClr val="tx1"/>
                </a:solidFill>
                <a:latin typeface="Arial" panose="020B0604020202020204" pitchFamily="34" charset="0"/>
                <a:ea typeface="MS PGothic" panose="020B0600070205080204" pitchFamily="34" charset="-128"/>
              </a:defRPr>
            </a:lvl4pPr>
            <a:lvl5pPr marL="1258888" indent="-179388">
              <a:defRPr sz="2400">
                <a:solidFill>
                  <a:schemeClr val="tx1"/>
                </a:solidFill>
                <a:latin typeface="Arial" panose="020B0604020202020204" pitchFamily="34" charset="0"/>
                <a:ea typeface="MS PGothic" panose="020B0600070205080204" pitchFamily="34" charset="-128"/>
              </a:defRPr>
            </a:lvl5pPr>
            <a:lvl6pPr marL="17160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1732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26304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0876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lnSpc>
                <a:spcPct val="130000"/>
              </a:lnSpc>
            </a:pPr>
            <a:r>
              <a:rPr lang="en-US" altLang="en-US" sz="1400" b="1" dirty="0">
                <a:solidFill>
                  <a:schemeClr val="bg1"/>
                </a:solidFill>
                <a:latin typeface="Calibri" panose="020F0502020204030204" pitchFamily="34" charset="0"/>
                <a:cs typeface="Arial" panose="020B0604020202020204" pitchFamily="34" charset="0"/>
              </a:rPr>
              <a:t>Inclusivity</a:t>
            </a:r>
          </a:p>
        </p:txBody>
      </p:sp>
      <p:sp>
        <p:nvSpPr>
          <p:cNvPr id="25610" name="Text Placeholder 2">
            <a:extLst>
              <a:ext uri="{FF2B5EF4-FFF2-40B4-BE49-F238E27FC236}">
                <a16:creationId xmlns:a16="http://schemas.microsoft.com/office/drawing/2014/main" id="{3BA24C07-1D3E-A37E-39CC-D720532C540B}"/>
              </a:ext>
            </a:extLst>
          </p:cNvPr>
          <p:cNvSpPr txBox="1">
            <a:spLocks/>
          </p:cNvSpPr>
          <p:nvPr/>
        </p:nvSpPr>
        <p:spPr bwMode="auto">
          <a:xfrm>
            <a:off x="1668463" y="3046268"/>
            <a:ext cx="6791325" cy="765319"/>
          </a:xfrm>
          <a:prstGeom prst="rect">
            <a:avLst/>
          </a:prstGeom>
          <a:noFill/>
          <a:ln w="12700">
            <a:solidFill>
              <a:srgbClr val="7AC7D5"/>
            </a:solidFill>
            <a:miter lim="800000"/>
            <a:headEnd/>
            <a:tailEnd/>
          </a:ln>
          <a:extLst>
            <a:ext uri="{909E8E84-426E-40DD-AFC4-6F175D3DCCD1}">
              <a14:hiddenFill xmlns:a14="http://schemas.microsoft.com/office/drawing/2010/main">
                <a:solidFill>
                  <a:srgbClr val="FFFFFF"/>
                </a:solidFill>
              </a14:hiddenFill>
            </a:ext>
          </a:extLst>
        </p:spPr>
        <p:txBody>
          <a:bodyPr lIns="137160" tIns="68580" rIns="137160" bIns="68580" anchor="ctr"/>
          <a:lstStyle>
            <a:lvl1pPr>
              <a:defRPr sz="2400">
                <a:solidFill>
                  <a:schemeClr val="tx1"/>
                </a:solidFill>
                <a:latin typeface="Arial" panose="020B0604020202020204" pitchFamily="34" charset="0"/>
                <a:ea typeface="MS PGothic" panose="020B0600070205080204" pitchFamily="34" charset="-128"/>
              </a:defRPr>
            </a:lvl1pPr>
            <a:lvl2pPr indent="-179388">
              <a:defRPr sz="2400">
                <a:solidFill>
                  <a:schemeClr val="tx1"/>
                </a:solidFill>
                <a:latin typeface="Arial" panose="020B0604020202020204" pitchFamily="34" charset="0"/>
                <a:ea typeface="MS PGothic" panose="020B0600070205080204" pitchFamily="34" charset="-128"/>
              </a:defRPr>
            </a:lvl2pPr>
            <a:lvl3pPr marL="539750" indent="-179388">
              <a:defRPr sz="2400">
                <a:solidFill>
                  <a:schemeClr val="tx1"/>
                </a:solidFill>
                <a:latin typeface="Arial" panose="020B0604020202020204" pitchFamily="34" charset="0"/>
                <a:ea typeface="MS PGothic" panose="020B0600070205080204" pitchFamily="34" charset="-128"/>
              </a:defRPr>
            </a:lvl3pPr>
            <a:lvl4pPr marL="898525" indent="-179388">
              <a:defRPr sz="2400">
                <a:solidFill>
                  <a:schemeClr val="tx1"/>
                </a:solidFill>
                <a:latin typeface="Arial" panose="020B0604020202020204" pitchFamily="34" charset="0"/>
                <a:ea typeface="MS PGothic" panose="020B0600070205080204" pitchFamily="34" charset="-128"/>
              </a:defRPr>
            </a:lvl4pPr>
            <a:lvl5pPr marL="1258888" indent="-179388">
              <a:defRPr sz="2400">
                <a:solidFill>
                  <a:schemeClr val="tx1"/>
                </a:solidFill>
                <a:latin typeface="Arial" panose="020B0604020202020204" pitchFamily="34" charset="0"/>
                <a:ea typeface="MS PGothic" panose="020B0600070205080204" pitchFamily="34" charset="-128"/>
              </a:defRPr>
            </a:lvl5pPr>
            <a:lvl6pPr marL="17160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1732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26304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0876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400" dirty="0">
                <a:solidFill>
                  <a:schemeClr val="bg1"/>
                </a:solidFill>
                <a:latin typeface="Calibri" panose="020F0502020204030204" pitchFamily="34" charset="0"/>
                <a:cs typeface="Arial" panose="020B0604020202020204" pitchFamily="34" charset="0"/>
              </a:rPr>
              <a:t>We are committed to promoting a welcoming and equal opportunity environment where individuals of all life experiences, identities, ancestries and roles feel heard, valued and empowered</a:t>
            </a:r>
          </a:p>
        </p:txBody>
      </p:sp>
      <p:sp>
        <p:nvSpPr>
          <p:cNvPr id="25611" name="Text Placeholder 2">
            <a:extLst>
              <a:ext uri="{FF2B5EF4-FFF2-40B4-BE49-F238E27FC236}">
                <a16:creationId xmlns:a16="http://schemas.microsoft.com/office/drawing/2014/main" id="{D3337E11-47F8-9F96-5879-02B645647EB9}"/>
              </a:ext>
            </a:extLst>
          </p:cNvPr>
          <p:cNvSpPr txBox="1">
            <a:spLocks/>
          </p:cNvSpPr>
          <p:nvPr/>
        </p:nvSpPr>
        <p:spPr bwMode="auto">
          <a:xfrm>
            <a:off x="455613" y="3871766"/>
            <a:ext cx="1141412" cy="722313"/>
          </a:xfrm>
          <a:prstGeom prst="rect">
            <a:avLst/>
          </a:prstGeom>
          <a:solidFill>
            <a:srgbClr val="7AC7D5"/>
          </a:solidFill>
          <a:ln w="9525">
            <a:solidFill>
              <a:srgbClr val="7AC7D5"/>
            </a:solidFill>
            <a:miter lim="800000"/>
            <a:headEnd/>
            <a:tailEnd/>
          </a:ln>
        </p:spPr>
        <p:txBody>
          <a:bodyPr lIns="0" tIns="0" rIns="0" bIns="0" anchor="ctr"/>
          <a:lstStyle>
            <a:lvl1pPr>
              <a:defRPr sz="2400">
                <a:solidFill>
                  <a:schemeClr val="tx1"/>
                </a:solidFill>
                <a:latin typeface="Arial" panose="020B0604020202020204" pitchFamily="34" charset="0"/>
                <a:ea typeface="MS PGothic" panose="020B0600070205080204" pitchFamily="34" charset="-128"/>
              </a:defRPr>
            </a:lvl1pPr>
            <a:lvl2pPr indent="-179388">
              <a:defRPr sz="2400">
                <a:solidFill>
                  <a:schemeClr val="tx1"/>
                </a:solidFill>
                <a:latin typeface="Arial" panose="020B0604020202020204" pitchFamily="34" charset="0"/>
                <a:ea typeface="MS PGothic" panose="020B0600070205080204" pitchFamily="34" charset="-128"/>
              </a:defRPr>
            </a:lvl2pPr>
            <a:lvl3pPr marL="539750" indent="-179388">
              <a:defRPr sz="2400">
                <a:solidFill>
                  <a:schemeClr val="tx1"/>
                </a:solidFill>
                <a:latin typeface="Arial" panose="020B0604020202020204" pitchFamily="34" charset="0"/>
                <a:ea typeface="MS PGothic" panose="020B0600070205080204" pitchFamily="34" charset="-128"/>
              </a:defRPr>
            </a:lvl3pPr>
            <a:lvl4pPr marL="898525" indent="-179388">
              <a:defRPr sz="2400">
                <a:solidFill>
                  <a:schemeClr val="tx1"/>
                </a:solidFill>
                <a:latin typeface="Arial" panose="020B0604020202020204" pitchFamily="34" charset="0"/>
                <a:ea typeface="MS PGothic" panose="020B0600070205080204" pitchFamily="34" charset="-128"/>
              </a:defRPr>
            </a:lvl4pPr>
            <a:lvl5pPr marL="1258888" indent="-179388">
              <a:defRPr sz="2400">
                <a:solidFill>
                  <a:schemeClr val="tx1"/>
                </a:solidFill>
                <a:latin typeface="Arial" panose="020B0604020202020204" pitchFamily="34" charset="0"/>
                <a:ea typeface="MS PGothic" panose="020B0600070205080204" pitchFamily="34" charset="-128"/>
              </a:defRPr>
            </a:lvl5pPr>
            <a:lvl6pPr marL="17160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1732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26304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0876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lnSpc>
                <a:spcPct val="130000"/>
              </a:lnSpc>
            </a:pPr>
            <a:r>
              <a:rPr lang="en-US" altLang="en-US" sz="1400" b="1">
                <a:solidFill>
                  <a:schemeClr val="bg1"/>
                </a:solidFill>
                <a:latin typeface="Calibri" panose="020F0502020204030204" pitchFamily="34" charset="0"/>
                <a:cs typeface="Arial" panose="020B0604020202020204" pitchFamily="34" charset="0"/>
              </a:rPr>
              <a:t>Integrity</a:t>
            </a:r>
          </a:p>
        </p:txBody>
      </p:sp>
      <p:sp>
        <p:nvSpPr>
          <p:cNvPr id="25612" name="Text Placeholder 2">
            <a:extLst>
              <a:ext uri="{FF2B5EF4-FFF2-40B4-BE49-F238E27FC236}">
                <a16:creationId xmlns:a16="http://schemas.microsoft.com/office/drawing/2014/main" id="{EA48106B-85EB-D151-4F8C-22F1120C7F52}"/>
              </a:ext>
            </a:extLst>
          </p:cNvPr>
          <p:cNvSpPr txBox="1">
            <a:spLocks/>
          </p:cNvSpPr>
          <p:nvPr/>
        </p:nvSpPr>
        <p:spPr bwMode="auto">
          <a:xfrm>
            <a:off x="1668463" y="3871766"/>
            <a:ext cx="6792912" cy="722313"/>
          </a:xfrm>
          <a:prstGeom prst="rect">
            <a:avLst/>
          </a:prstGeom>
          <a:noFill/>
          <a:ln w="12700">
            <a:solidFill>
              <a:srgbClr val="7AC7D5"/>
            </a:solidFill>
            <a:miter lim="800000"/>
            <a:headEnd/>
            <a:tailEnd/>
          </a:ln>
          <a:extLst>
            <a:ext uri="{909E8E84-426E-40DD-AFC4-6F175D3DCCD1}">
              <a14:hiddenFill xmlns:a14="http://schemas.microsoft.com/office/drawing/2010/main">
                <a:solidFill>
                  <a:srgbClr val="FFFFFF"/>
                </a:solidFill>
              </a14:hiddenFill>
            </a:ext>
          </a:extLst>
        </p:spPr>
        <p:txBody>
          <a:bodyPr lIns="137160" tIns="68580" rIns="137160" bIns="68580" anchor="ctr"/>
          <a:lstStyle>
            <a:lvl1pPr>
              <a:defRPr sz="2400">
                <a:solidFill>
                  <a:schemeClr val="tx1"/>
                </a:solidFill>
                <a:latin typeface="Arial" panose="020B0604020202020204" pitchFamily="34" charset="0"/>
                <a:ea typeface="MS PGothic" panose="020B0600070205080204" pitchFamily="34" charset="-128"/>
              </a:defRPr>
            </a:lvl1pPr>
            <a:lvl2pPr indent="-179388">
              <a:defRPr sz="2400">
                <a:solidFill>
                  <a:schemeClr val="tx1"/>
                </a:solidFill>
                <a:latin typeface="Arial" panose="020B0604020202020204" pitchFamily="34" charset="0"/>
                <a:ea typeface="MS PGothic" panose="020B0600070205080204" pitchFamily="34" charset="-128"/>
              </a:defRPr>
            </a:lvl2pPr>
            <a:lvl3pPr marL="539750" indent="-179388">
              <a:defRPr sz="2400">
                <a:solidFill>
                  <a:schemeClr val="tx1"/>
                </a:solidFill>
                <a:latin typeface="Arial" panose="020B0604020202020204" pitchFamily="34" charset="0"/>
                <a:ea typeface="MS PGothic" panose="020B0600070205080204" pitchFamily="34" charset="-128"/>
              </a:defRPr>
            </a:lvl3pPr>
            <a:lvl4pPr marL="898525" indent="-179388">
              <a:defRPr sz="2400">
                <a:solidFill>
                  <a:schemeClr val="tx1"/>
                </a:solidFill>
                <a:latin typeface="Arial" panose="020B0604020202020204" pitchFamily="34" charset="0"/>
                <a:ea typeface="MS PGothic" panose="020B0600070205080204" pitchFamily="34" charset="-128"/>
              </a:defRPr>
            </a:lvl4pPr>
            <a:lvl5pPr marL="1258888" indent="-179388">
              <a:defRPr sz="2400">
                <a:solidFill>
                  <a:schemeClr val="tx1"/>
                </a:solidFill>
                <a:latin typeface="Arial" panose="020B0604020202020204" pitchFamily="34" charset="0"/>
                <a:ea typeface="MS PGothic" panose="020B0600070205080204" pitchFamily="34" charset="-128"/>
              </a:defRPr>
            </a:lvl5pPr>
            <a:lvl6pPr marL="17160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1732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26304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0876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400" dirty="0">
                <a:solidFill>
                  <a:schemeClr val="bg1"/>
                </a:solidFill>
                <a:latin typeface="Calibri"/>
                <a:ea typeface="MS PGothic"/>
                <a:cs typeface="Arial"/>
              </a:rPr>
              <a:t>We are accountable to ourselves and each other for upholding the highest standards in our work and our relationships; decisions are evidence-based and actions are grounded in transparency, honesty, and mutual respect.</a:t>
            </a:r>
            <a:endParaRPr lang="en-US" altLang="en-US" sz="1400" dirty="0">
              <a:solidFill>
                <a:schemeClr val="bg1"/>
              </a:solidFill>
              <a:latin typeface="Calibri" panose="020F0502020204030204" pitchFamily="34" charset="0"/>
              <a:cs typeface="Arial" panose="020B0604020202020204" pitchFamily="34" charset="0"/>
            </a:endParaRPr>
          </a:p>
        </p:txBody>
      </p:sp>
      <p:pic>
        <p:nvPicPr>
          <p:cNvPr id="25613" name="Picture 6" descr="http://www.pronetgroup.net/download/AboutUs/B_img_3.jpg">
            <a:extLst>
              <a:ext uri="{FF2B5EF4-FFF2-40B4-BE49-F238E27FC236}">
                <a16:creationId xmlns:a16="http://schemas.microsoft.com/office/drawing/2014/main" id="{54D8F7BD-82B4-B846-0C33-CDCFF21736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9930" b="10127"/>
          <a:stretch>
            <a:fillRect/>
          </a:stretch>
        </p:blipFill>
        <p:spPr bwMode="auto">
          <a:xfrm>
            <a:off x="455613" y="171450"/>
            <a:ext cx="7413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E731FC-3123-450B-AC80-10B698A8239E}"/>
              </a:ext>
            </a:extLst>
          </p:cNvPr>
          <p:cNvSpPr>
            <a:spLocks noGrp="1"/>
          </p:cNvSpPr>
          <p:nvPr>
            <p:ph type="body" sz="quarter" idx="11"/>
          </p:nvPr>
        </p:nvSpPr>
        <p:spPr>
          <a:xfrm>
            <a:off x="439738" y="411163"/>
            <a:ext cx="7899400" cy="623887"/>
          </a:xfrm>
        </p:spPr>
        <p:txBody>
          <a:bodyPr/>
          <a:lstStyle/>
          <a:p>
            <a:pPr>
              <a:defRPr/>
            </a:pPr>
            <a:r>
              <a:t>Core areas, success statements and operating principles definitions</a:t>
            </a:r>
          </a:p>
        </p:txBody>
      </p:sp>
      <p:sp>
        <p:nvSpPr>
          <p:cNvPr id="29699" name="Text Placeholder 2">
            <a:extLst>
              <a:ext uri="{FF2B5EF4-FFF2-40B4-BE49-F238E27FC236}">
                <a16:creationId xmlns:a16="http://schemas.microsoft.com/office/drawing/2014/main" id="{0109BCBE-7981-6D70-8BC2-8901953746C6}"/>
              </a:ext>
            </a:extLst>
          </p:cNvPr>
          <p:cNvSpPr>
            <a:spLocks noGrp="1"/>
          </p:cNvSpPr>
          <p:nvPr>
            <p:ph type="body" sz="quarter" idx="13"/>
          </p:nvPr>
        </p:nvSpPr>
        <p:spPr bwMode="auto">
          <a:xfrm>
            <a:off x="439738" y="2571750"/>
            <a:ext cx="7877175" cy="2016125"/>
          </a:xfrm>
          <a:noFill/>
          <a:ln w="12700">
            <a:solidFill>
              <a:srgbClr val="66FFF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91440" rIns="91440" bIns="91440" numCol="1" anchor="t" anchorCtr="0" compatLnSpc="1">
            <a:prstTxWarp prst="textNoShape">
              <a:avLst/>
            </a:prstTxWarp>
          </a:bodyPr>
          <a:lstStyle/>
          <a:p>
            <a:pPr>
              <a:spcBef>
                <a:spcPct val="0"/>
              </a:spcBef>
            </a:pPr>
            <a:r>
              <a:rPr lang="en-US" altLang="en-US" sz="1800" dirty="0"/>
              <a:t>Core areas delineate our </a:t>
            </a:r>
            <a:r>
              <a:rPr lang="en-US" altLang="en-US" sz="1800" b="1" dirty="0"/>
              <a:t>major streams of activity</a:t>
            </a:r>
            <a:r>
              <a:rPr lang="en-US" altLang="en-US" sz="1800" dirty="0"/>
              <a:t>. Each core area has a corresponding </a:t>
            </a:r>
            <a:r>
              <a:rPr lang="en-US" altLang="en-US" sz="1800" b="1" dirty="0"/>
              <a:t>success statement</a:t>
            </a:r>
            <a:r>
              <a:rPr lang="en-US" altLang="en-US" sz="1800" dirty="0"/>
              <a:t>. These aspirational statements articulate what success will look like for these areas in the future; they are “mini” vision statements for each core area with corresponding strategic goals which will direct the work of the Department of Medicine over the coming years.​</a:t>
            </a:r>
          </a:p>
          <a:p>
            <a:pPr>
              <a:spcBef>
                <a:spcPct val="0"/>
              </a:spcBef>
            </a:pPr>
            <a:endParaRPr lang="en-US" altLang="en-US" sz="1800" dirty="0"/>
          </a:p>
        </p:txBody>
      </p:sp>
      <p:sp>
        <p:nvSpPr>
          <p:cNvPr id="29700" name="Text Placeholder 2">
            <a:extLst>
              <a:ext uri="{FF2B5EF4-FFF2-40B4-BE49-F238E27FC236}">
                <a16:creationId xmlns:a16="http://schemas.microsoft.com/office/drawing/2014/main" id="{09E75087-FF31-BC40-A0E0-DFB8F4B89061}"/>
              </a:ext>
            </a:extLst>
          </p:cNvPr>
          <p:cNvSpPr txBox="1">
            <a:spLocks/>
          </p:cNvSpPr>
          <p:nvPr/>
        </p:nvSpPr>
        <p:spPr bwMode="auto">
          <a:xfrm>
            <a:off x="450056" y="1131888"/>
            <a:ext cx="7878763" cy="1271587"/>
          </a:xfrm>
          <a:prstGeom prst="rect">
            <a:avLst/>
          </a:prstGeom>
          <a:noFill/>
          <a:ln w="12700">
            <a:solidFill>
              <a:srgbClr val="66FFFF"/>
            </a:solidFill>
            <a:miter lim="800000"/>
            <a:headEnd/>
            <a:tailEnd/>
          </a:ln>
          <a:extLst>
            <a:ext uri="{909E8E84-426E-40DD-AFC4-6F175D3DCCD1}">
              <a14:hiddenFill xmlns:a14="http://schemas.microsoft.com/office/drawing/2010/main">
                <a:solidFill>
                  <a:srgbClr val="FFFFFF"/>
                </a:solidFill>
              </a14:hiddenFill>
            </a:ext>
          </a:extLst>
        </p:spPr>
        <p:txBody>
          <a:bodyPr tIns="91440" bIns="91440"/>
          <a:lstStyle>
            <a:lvl1pPr>
              <a:defRPr sz="2400">
                <a:solidFill>
                  <a:schemeClr val="tx1"/>
                </a:solidFill>
                <a:latin typeface="Arial" panose="020B0604020202020204" pitchFamily="34" charset="0"/>
                <a:ea typeface="MS PGothic" panose="020B0600070205080204" pitchFamily="34" charset="-128"/>
              </a:defRPr>
            </a:lvl1pPr>
            <a:lvl2pPr indent="-179388">
              <a:defRPr sz="2400">
                <a:solidFill>
                  <a:schemeClr val="tx1"/>
                </a:solidFill>
                <a:latin typeface="Arial" panose="020B0604020202020204" pitchFamily="34" charset="0"/>
                <a:ea typeface="MS PGothic" panose="020B0600070205080204" pitchFamily="34" charset="-128"/>
              </a:defRPr>
            </a:lvl2pPr>
            <a:lvl3pPr marL="539750" indent="-179388">
              <a:defRPr sz="2400">
                <a:solidFill>
                  <a:schemeClr val="tx1"/>
                </a:solidFill>
                <a:latin typeface="Arial" panose="020B0604020202020204" pitchFamily="34" charset="0"/>
                <a:ea typeface="MS PGothic" panose="020B0600070205080204" pitchFamily="34" charset="-128"/>
              </a:defRPr>
            </a:lvl3pPr>
            <a:lvl4pPr marL="898525" indent="-179388">
              <a:defRPr sz="2400">
                <a:solidFill>
                  <a:schemeClr val="tx1"/>
                </a:solidFill>
                <a:latin typeface="Arial" panose="020B0604020202020204" pitchFamily="34" charset="0"/>
                <a:ea typeface="MS PGothic" panose="020B0600070205080204" pitchFamily="34" charset="-128"/>
              </a:defRPr>
            </a:lvl4pPr>
            <a:lvl5pPr marL="1258888" indent="-179388">
              <a:defRPr sz="2400">
                <a:solidFill>
                  <a:schemeClr val="tx1"/>
                </a:solidFill>
                <a:latin typeface="Arial" panose="020B0604020202020204" pitchFamily="34" charset="0"/>
                <a:ea typeface="MS PGothic" panose="020B0600070205080204" pitchFamily="34" charset="-128"/>
              </a:defRPr>
            </a:lvl5pPr>
            <a:lvl6pPr marL="17160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1732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26304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0876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130000"/>
              </a:lnSpc>
            </a:pPr>
            <a:r>
              <a:rPr lang="en-US" altLang="en-US" sz="1800" b="1" dirty="0">
                <a:solidFill>
                  <a:srgbClr val="FFFFFF"/>
                </a:solidFill>
                <a:latin typeface="Calibri" panose="020F0502020204030204" pitchFamily="34" charset="0"/>
                <a:cs typeface="Calibri" panose="020F0502020204030204" pitchFamily="34" charset="0"/>
              </a:rPr>
              <a:t>Operating Principles: </a:t>
            </a:r>
            <a:r>
              <a:rPr lang="en-US" altLang="en-US" sz="1800" dirty="0">
                <a:solidFill>
                  <a:srgbClr val="FFFFFF"/>
                </a:solidFill>
                <a:latin typeface="Calibri" panose="020F0502020204030204" pitchFamily="34" charset="0"/>
                <a:cs typeface="Calibri" panose="020F0502020204030204" pitchFamily="34" charset="0"/>
              </a:rPr>
              <a:t>Written statements that describe how group members will operate; they create an organization-wide focus and awareness of what the long-term, “big picture” objectives are for the organization.</a:t>
            </a:r>
          </a:p>
          <a:p>
            <a:pPr>
              <a:lnSpc>
                <a:spcPct val="130000"/>
              </a:lnSpc>
            </a:pPr>
            <a:endParaRPr lang="en-US" altLang="en-US" sz="1800" dirty="0">
              <a:solidFill>
                <a:srgbClr val="FFFFFF"/>
              </a:solidFill>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E30B2551-5B73-4473-B0BD-68CB1602559C}"/>
              </a:ext>
            </a:extLst>
          </p:cNvPr>
          <p:cNvSpPr txBox="1">
            <a:spLocks/>
          </p:cNvSpPr>
          <p:nvPr/>
        </p:nvSpPr>
        <p:spPr>
          <a:xfrm>
            <a:off x="539750" y="255588"/>
            <a:ext cx="7824788" cy="623887"/>
          </a:xfrm>
          <a:prstGeom prst="rect">
            <a:avLst/>
          </a:prstGeom>
        </p:spPr>
        <p:txBody>
          <a:bodyPr lIns="0" tIns="0" rIns="0" bIns="0" anchor="ct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defRPr>
            </a:lvl1pPr>
            <a:lvl2pPr marL="742950" indent="-285750" algn="l" defTabSz="457200" rtl="0" eaLnBrk="0" fontAlgn="base" hangingPunct="0">
              <a:spcBef>
                <a:spcPct val="20000"/>
              </a:spcBef>
              <a:spcAft>
                <a:spcPct val="0"/>
              </a:spcAft>
              <a:buFont typeface="Arial" panose="020B0604020202020204" pitchFamily="34" charset="0"/>
              <a:buNone/>
              <a:defRPr sz="2800" b="0" i="0" kern="1200">
                <a:solidFill>
                  <a:schemeClr val="tx1"/>
                </a:solidFill>
                <a:latin typeface="WhitneyHTF-Bold"/>
                <a:ea typeface="MS PGothic" panose="020B0600070205080204" pitchFamily="34" charset="-128"/>
                <a:cs typeface="WhitneyHTF-Bold"/>
              </a:defRPr>
            </a:lvl2pPr>
            <a:lvl3pPr marL="1143000" indent="-228600" algn="l" defTabSz="457200" rtl="0" eaLnBrk="0" fontAlgn="base" hangingPunct="0">
              <a:spcBef>
                <a:spcPct val="20000"/>
              </a:spcBef>
              <a:spcAft>
                <a:spcPct val="0"/>
              </a:spcAft>
              <a:buFont typeface="Arial" panose="020B0604020202020204" pitchFamily="34" charset="0"/>
              <a:buNone/>
              <a:defRPr sz="2400" b="0" i="0" kern="1200">
                <a:solidFill>
                  <a:schemeClr val="tx1"/>
                </a:solidFill>
                <a:latin typeface="WhitneyHTF-Bold"/>
                <a:ea typeface="MS PGothic" panose="020B0600070205080204" pitchFamily="34" charset="-128"/>
                <a:cs typeface="WhitneyHTF-Bold"/>
              </a:defRPr>
            </a:lvl3pPr>
            <a:lvl4pPr marL="16002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MS PGothic" panose="020B0600070205080204" pitchFamily="34" charset="-128"/>
                <a:cs typeface="WhitneyHTF-Bold"/>
              </a:defRPr>
            </a:lvl4pPr>
            <a:lvl5pPr marL="20574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MS PGothic" panose="020B0600070205080204" pitchFamily="34" charset="-128"/>
                <a:cs typeface="WhitneyHTF-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dirty="0">
                <a:latin typeface="Arial" panose="020B0604020202020204" pitchFamily="34" charset="0"/>
                <a:cs typeface="Arial" panose="020B0604020202020204" pitchFamily="34" charset="0"/>
              </a:rPr>
              <a:t>Core areas and operating principles</a:t>
            </a:r>
          </a:p>
        </p:txBody>
      </p:sp>
      <p:pic>
        <p:nvPicPr>
          <p:cNvPr id="1030" name="Picture 6" descr="image001">
            <a:extLst>
              <a:ext uri="{FF2B5EF4-FFF2-40B4-BE49-F238E27FC236}">
                <a16:creationId xmlns:a16="http://schemas.microsoft.com/office/drawing/2014/main" id="{C5DFD601-26CB-4C07-96D4-3EE5276F77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8677" y="755374"/>
            <a:ext cx="5747254" cy="431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239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8CDA01A-2C05-4FE6-A530-C42042C1757B}"/>
              </a:ext>
            </a:extLst>
          </p:cNvPr>
          <p:cNvGraphicFramePr>
            <a:graphicFrameLocks noGrp="1"/>
          </p:cNvGraphicFramePr>
          <p:nvPr>
            <p:extLst>
              <p:ext uri="{D42A27DB-BD31-4B8C-83A1-F6EECF244321}">
                <p14:modId xmlns:p14="http://schemas.microsoft.com/office/powerpoint/2010/main" val="438620635"/>
              </p:ext>
            </p:extLst>
          </p:nvPr>
        </p:nvGraphicFramePr>
        <p:xfrm>
          <a:off x="455613" y="1035050"/>
          <a:ext cx="8021637" cy="3474903"/>
        </p:xfrm>
        <a:graphic>
          <a:graphicData uri="http://schemas.openxmlformats.org/drawingml/2006/table">
            <a:tbl>
              <a:tblPr firstRow="1" bandRow="1">
                <a:tableStyleId>{5940675A-B579-460E-94D1-54222C63F5DA}</a:tableStyleId>
              </a:tblPr>
              <a:tblGrid>
                <a:gridCol w="1398087">
                  <a:extLst>
                    <a:ext uri="{9D8B030D-6E8A-4147-A177-3AD203B41FA5}">
                      <a16:colId xmlns:a16="http://schemas.microsoft.com/office/drawing/2014/main" val="522026345"/>
                    </a:ext>
                  </a:extLst>
                </a:gridCol>
                <a:gridCol w="6623550">
                  <a:extLst>
                    <a:ext uri="{9D8B030D-6E8A-4147-A177-3AD203B41FA5}">
                      <a16:colId xmlns:a16="http://schemas.microsoft.com/office/drawing/2014/main" val="1379231770"/>
                    </a:ext>
                  </a:extLst>
                </a:gridCol>
              </a:tblGrid>
              <a:tr h="365796">
                <a:tc>
                  <a:txBody>
                    <a:bodyPr/>
                    <a:lstStyle/>
                    <a:p>
                      <a:r>
                        <a:rPr lang="en-US" sz="1800">
                          <a:solidFill>
                            <a:schemeClr val="bg1"/>
                          </a:solidFill>
                          <a:latin typeface="Calibri" panose="020F0502020204030204" pitchFamily="34" charset="0"/>
                          <a:cs typeface="Calibri" panose="020F0502020204030204" pitchFamily="34" charset="0"/>
                        </a:rPr>
                        <a:t>Principle</a:t>
                      </a:r>
                    </a:p>
                  </a:txBody>
                  <a:tcPr marL="91451" marR="91451" marT="45724" marB="4572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800" dirty="0">
                          <a:solidFill>
                            <a:schemeClr val="bg1"/>
                          </a:solidFill>
                          <a:latin typeface="Calibri" panose="020F0502020204030204" pitchFamily="34" charset="0"/>
                          <a:cs typeface="Calibri" panose="020F0502020204030204" pitchFamily="34" charset="0"/>
                        </a:rPr>
                        <a:t>How we apply it</a:t>
                      </a:r>
                    </a:p>
                  </a:txBody>
                  <a:tcPr marL="91451" marR="91451" marT="45724" marB="4572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20157715"/>
                  </a:ext>
                </a:extLst>
              </a:tr>
              <a:tr h="1440321">
                <a:tc>
                  <a:txBody>
                    <a:bodyPr/>
                    <a:lstStyle/>
                    <a:p>
                      <a:pPr marL="0" marR="0" lvl="0" indent="0" algn="ctr" rtl="0" eaLnBrk="1" fontAlgn="auto" latinLnBrk="0" hangingPunct="1">
                        <a:lnSpc>
                          <a:spcPct val="100000"/>
                        </a:lnSpc>
                        <a:spcBef>
                          <a:spcPts val="0"/>
                        </a:spcBef>
                        <a:spcAft>
                          <a:spcPts val="0"/>
                        </a:spcAft>
                        <a:buClrTx/>
                        <a:buSzTx/>
                        <a:buFontTx/>
                        <a:buNone/>
                      </a:pPr>
                      <a:r>
                        <a:rPr lang="en-US" sz="1500">
                          <a:solidFill>
                            <a:schemeClr val="bg1"/>
                          </a:solidFill>
                          <a:latin typeface="Calibri"/>
                          <a:cs typeface="Calibri"/>
                        </a:rPr>
                        <a:t>Working Together For Greater Impact</a:t>
                      </a:r>
                    </a:p>
                  </a:txBody>
                  <a:tcPr marL="68588" marR="68588" marT="34293" marB="3429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500" b="0" i="0" kern="1200" dirty="0">
                          <a:solidFill>
                            <a:schemeClr val="bg1"/>
                          </a:solidFill>
                          <a:effectLst/>
                          <a:latin typeface="Calibri" panose="020F0502020204030204" pitchFamily="34" charset="0"/>
                          <a:ea typeface="+mn-ea"/>
                          <a:cs typeface="Calibri" panose="020F0502020204030204" pitchFamily="34" charset="0"/>
                        </a:rPr>
                        <a:t>We are committed to </a:t>
                      </a:r>
                      <a:r>
                        <a:rPr lang="en-US" sz="1500" b="0" i="0" kern="1200" dirty="0">
                          <a:solidFill>
                            <a:srgbClr val="D60093"/>
                          </a:solidFill>
                          <a:effectLst/>
                          <a:latin typeface="Calibri" panose="020F0502020204030204" pitchFamily="34" charset="0"/>
                          <a:ea typeface="+mn-ea"/>
                          <a:cs typeface="Calibri" panose="020F0502020204030204" pitchFamily="34" charset="0"/>
                        </a:rPr>
                        <a:t>harmonizing </a:t>
                      </a:r>
                      <a:r>
                        <a:rPr lang="en-US" sz="1500" b="0" i="0" kern="1200" dirty="0">
                          <a:solidFill>
                            <a:schemeClr val="bg1"/>
                          </a:solidFill>
                          <a:effectLst/>
                          <a:latin typeface="Calibri" panose="020F0502020204030204" pitchFamily="34" charset="0"/>
                          <a:ea typeface="+mn-ea"/>
                          <a:cs typeface="Calibri" panose="020F0502020204030204" pitchFamily="34" charset="0"/>
                        </a:rPr>
                        <a:t>our efforts across sites, regions, and with our partners to transform the learning health system and to create inter-organizational communities.  By developing and maintaining mutually beneficial relationships and collaborations with our patients, health partners and our community, we enhance learning outcomes, advance research excellence, improve clinical care, and ignite a collective effort to achieve positive province-wide impact for the health of British Columbians.  </a:t>
                      </a:r>
                      <a:endParaRPr lang="en-US" sz="1500" dirty="0">
                        <a:solidFill>
                          <a:schemeClr val="bg1"/>
                        </a:solidFill>
                        <a:latin typeface="Calibri" panose="020F0502020204030204" pitchFamily="34" charset="0"/>
                        <a:cs typeface="Calibri" panose="020F0502020204030204" pitchFamily="34" charset="0"/>
                      </a:endParaRPr>
                    </a:p>
                  </a:txBody>
                  <a:tcPr marL="68588" marR="68588" marT="34293" marB="3429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54887622"/>
                  </a:ext>
                </a:extLst>
              </a:tr>
              <a:tr h="144032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0">
                          <a:solidFill>
                            <a:schemeClr val="bg1"/>
                          </a:solidFill>
                          <a:latin typeface="Calibri" panose="020F0502020204030204" pitchFamily="34" charset="0"/>
                          <a:cs typeface="Calibri" panose="020F0502020204030204" pitchFamily="34" charset="0"/>
                        </a:rPr>
                        <a:t>Being a Responsive and  Sustainable Organization</a:t>
                      </a:r>
                    </a:p>
                  </a:txBody>
                  <a:tcPr marL="68588" marR="68588" marT="34293" marB="3429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500" dirty="0">
                          <a:solidFill>
                            <a:schemeClr val="bg1"/>
                          </a:solidFill>
                          <a:latin typeface="Calibri"/>
                          <a:cs typeface="Calibri"/>
                        </a:rPr>
                        <a:t>We build flexibility and sustainability in our processes and systems so that we can respond effectively to evolving health needs. We carefully align resources with strategic priorities in scholarship, practice and health outcomes. By embedding sustainable practices throughout our organization, we demonstrate our commitment to making a positive impact towards wellbeing and planetary health. </a:t>
                      </a:r>
                      <a:endParaRPr lang="en-US" sz="1500" dirty="0">
                        <a:solidFill>
                          <a:schemeClr val="bg1"/>
                        </a:solidFill>
                        <a:latin typeface="Calibri" panose="020F0502020204030204" pitchFamily="34" charset="0"/>
                        <a:cs typeface="Calibri" panose="020F0502020204030204" pitchFamily="34" charset="0"/>
                      </a:endParaRPr>
                    </a:p>
                  </a:txBody>
                  <a:tcPr marL="68588" marR="68588" marT="34293" marB="3429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05807850"/>
                  </a:ext>
                </a:extLst>
              </a:tr>
            </a:tbl>
          </a:graphicData>
        </a:graphic>
      </p:graphicFrame>
      <p:sp>
        <p:nvSpPr>
          <p:cNvPr id="5" name="Text Placeholder 1">
            <a:extLst>
              <a:ext uri="{FF2B5EF4-FFF2-40B4-BE49-F238E27FC236}">
                <a16:creationId xmlns:a16="http://schemas.microsoft.com/office/drawing/2014/main" id="{E54DB480-1A5E-4ABA-9B55-8C1227638FAA}"/>
              </a:ext>
            </a:extLst>
          </p:cNvPr>
          <p:cNvSpPr>
            <a:spLocks noGrp="1"/>
          </p:cNvSpPr>
          <p:nvPr>
            <p:ph type="body" sz="quarter" idx="11"/>
          </p:nvPr>
        </p:nvSpPr>
        <p:spPr>
          <a:xfrm>
            <a:off x="439738" y="411163"/>
            <a:ext cx="8020050" cy="623887"/>
          </a:xfrm>
        </p:spPr>
        <p:txBody>
          <a:bodyPr/>
          <a:lstStyle/>
          <a:p>
            <a:pPr>
              <a:defRPr/>
            </a:pPr>
            <a:r>
              <a:t>DRAFT operating principles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61E711-549F-4C98-B3A9-8B964FAF7CA3}"/>
              </a:ext>
            </a:extLst>
          </p:cNvPr>
          <p:cNvSpPr/>
          <p:nvPr/>
        </p:nvSpPr>
        <p:spPr>
          <a:xfrm>
            <a:off x="439739" y="1182688"/>
            <a:ext cx="7934240" cy="3697287"/>
          </a:xfrm>
          <a:prstGeom prst="rect">
            <a:avLst/>
          </a:prstGeom>
          <a:no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pPr>
            <a:r>
              <a:rPr lang="en-US" sz="1600" b="1" dirty="0">
                <a:latin typeface="Calibri Light" panose="020F0302020204030204" pitchFamily="34" charset="0"/>
                <a:cs typeface="Calibri Light" panose="020F0302020204030204" pitchFamily="34" charset="0"/>
              </a:rPr>
              <a:t>We work together to:</a:t>
            </a:r>
          </a:p>
          <a:p>
            <a:pPr marL="285750" indent="-285750">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promote a safe, respectful and inclusive learning and working environment;</a:t>
            </a:r>
          </a:p>
          <a:p>
            <a:pPr marL="285750" indent="-285750">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support our members in achieving their fullest potential while focusing on their well-being; through an inclusive and organizational culture and structure;</a:t>
            </a:r>
          </a:p>
          <a:p>
            <a:pPr marL="285750" indent="-285750">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recognize the meaningful contributions of our faculty, staff, and learners; </a:t>
            </a:r>
          </a:p>
          <a:p>
            <a:pPr marL="285750" indent="-285750">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adapt virtual and digital technologies to meet the needs of our health populations;</a:t>
            </a:r>
          </a:p>
          <a:p>
            <a:pPr marL="285750" indent="-285750">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ensure our policies, processes and methods are in alignment across teams, divisions, and distributed sites;</a:t>
            </a:r>
          </a:p>
          <a:p>
            <a:pPr marL="285750" indent="-285750">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advocate for increased resources and collectively identify Department-wide priorities for a more effective distribution of funds and resources; </a:t>
            </a:r>
          </a:p>
          <a:p>
            <a:pPr marL="285750" indent="-285750">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co-identify opportunities and implement solutions with our partners and community to build capacity across the learning health system; and</a:t>
            </a:r>
          </a:p>
          <a:p>
            <a:pPr marL="285750" indent="-285750">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reduce the negative environmental impacts of our work.</a:t>
            </a:r>
          </a:p>
        </p:txBody>
      </p:sp>
      <p:sp>
        <p:nvSpPr>
          <p:cNvPr id="2" name="Text Placeholder 1">
            <a:extLst>
              <a:ext uri="{FF2B5EF4-FFF2-40B4-BE49-F238E27FC236}">
                <a16:creationId xmlns:a16="http://schemas.microsoft.com/office/drawing/2014/main" id="{DC8BDA21-170F-42B1-BBCA-E09A1EC94941}"/>
              </a:ext>
            </a:extLst>
          </p:cNvPr>
          <p:cNvSpPr>
            <a:spLocks noGrp="1"/>
          </p:cNvSpPr>
          <p:nvPr>
            <p:ph type="body" sz="quarter" idx="11"/>
          </p:nvPr>
        </p:nvSpPr>
        <p:spPr>
          <a:xfrm>
            <a:off x="439738" y="411163"/>
            <a:ext cx="8020050" cy="623887"/>
          </a:xfrm>
        </p:spPr>
        <p:txBody>
          <a:bodyPr/>
          <a:lstStyle/>
          <a:p>
            <a:pPr>
              <a:defRPr/>
            </a:pPr>
            <a:r>
              <a:rPr dirty="0"/>
              <a:t>DRAFT SUCCESS STATEMENTS </a:t>
            </a:r>
            <a:r>
              <a:rPr lang="en-US" dirty="0"/>
              <a:t>- organization</a:t>
            </a:r>
            <a:endParaRPr dirty="0"/>
          </a:p>
        </p:txBody>
      </p:sp>
      <p:pic>
        <p:nvPicPr>
          <p:cNvPr id="32785" name="Picture 2" descr="Non-partisan  Independent - Organization Clipart ">
            <a:extLst>
              <a:ext uri="{FF2B5EF4-FFF2-40B4-BE49-F238E27FC236}">
                <a16:creationId xmlns:a16="http://schemas.microsoft.com/office/drawing/2014/main" id="{7998B1B9-8850-8EDB-CE17-6C1F4CCE67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5774" y="263525"/>
            <a:ext cx="98583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61E711-549F-4C98-B3A9-8B964FAF7CA3}"/>
              </a:ext>
            </a:extLst>
          </p:cNvPr>
          <p:cNvSpPr/>
          <p:nvPr/>
        </p:nvSpPr>
        <p:spPr>
          <a:xfrm>
            <a:off x="439739" y="1182688"/>
            <a:ext cx="7934240" cy="3697287"/>
          </a:xfrm>
          <a:prstGeom prst="rect">
            <a:avLst/>
          </a:prstGeom>
          <a:no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pPr>
            <a:r>
              <a:rPr lang="en-US" sz="1800" b="1" dirty="0">
                <a:latin typeface="Calibri Light" panose="020F0302020204030204" pitchFamily="34" charset="0"/>
                <a:cs typeface="Calibri Light" panose="020F0302020204030204" pitchFamily="34" charset="0"/>
              </a:rPr>
              <a:t>We work together to:</a:t>
            </a:r>
          </a:p>
          <a:p>
            <a:pPr marL="285750" indent="-285750">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instill a culture of continuous learning and provide support and effective tools that prepare current and future health practitioners, educators and researchers to collectively serve the evolving health needs of our community;  </a:t>
            </a:r>
          </a:p>
          <a:p>
            <a:pPr marL="285750" indent="-285750">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continuously identify emerging needs, expand and renew our innovative education programs, optimize learning outcomes and enable interdisciplinary and interprofessional learning; and</a:t>
            </a:r>
          </a:p>
          <a:p>
            <a:pPr marL="285750" indent="-285750">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attract a diverse group of applicants and provide a rich learning experience through our unique distributed model, strong teaching faculty and renowned educational programs.</a:t>
            </a:r>
          </a:p>
        </p:txBody>
      </p:sp>
      <p:sp>
        <p:nvSpPr>
          <p:cNvPr id="2" name="Text Placeholder 1">
            <a:extLst>
              <a:ext uri="{FF2B5EF4-FFF2-40B4-BE49-F238E27FC236}">
                <a16:creationId xmlns:a16="http://schemas.microsoft.com/office/drawing/2014/main" id="{DC8BDA21-170F-42B1-BBCA-E09A1EC94941}"/>
              </a:ext>
            </a:extLst>
          </p:cNvPr>
          <p:cNvSpPr>
            <a:spLocks noGrp="1"/>
          </p:cNvSpPr>
          <p:nvPr>
            <p:ph type="body" sz="quarter" idx="11"/>
          </p:nvPr>
        </p:nvSpPr>
        <p:spPr>
          <a:xfrm>
            <a:off x="439738" y="411163"/>
            <a:ext cx="8020050" cy="623887"/>
          </a:xfrm>
        </p:spPr>
        <p:txBody>
          <a:bodyPr/>
          <a:lstStyle/>
          <a:p>
            <a:pPr>
              <a:defRPr/>
            </a:pPr>
            <a:r>
              <a:t>DRAFT SUCCESS STATEMENTS </a:t>
            </a:r>
            <a:r>
              <a:rPr lang="en-US"/>
              <a:t>- education</a:t>
            </a:r>
            <a:endParaRPr/>
          </a:p>
        </p:txBody>
      </p:sp>
      <p:pic>
        <p:nvPicPr>
          <p:cNvPr id="5" name="Picture 6" descr="E-learning Educational technology, Education Reading icon ">
            <a:extLst>
              <a:ext uri="{FF2B5EF4-FFF2-40B4-BE49-F238E27FC236}">
                <a16:creationId xmlns:a16="http://schemas.microsoft.com/office/drawing/2014/main" id="{DE5EE0E1-BBA9-4AFD-B34B-0907488E9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801" t="21001" r="30537" b="18800"/>
          <a:stretch>
            <a:fillRect/>
          </a:stretch>
        </p:blipFill>
        <p:spPr bwMode="auto">
          <a:xfrm>
            <a:off x="7581817" y="334169"/>
            <a:ext cx="792162"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070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61E711-549F-4C98-B3A9-8B964FAF7CA3}"/>
              </a:ext>
            </a:extLst>
          </p:cNvPr>
          <p:cNvSpPr/>
          <p:nvPr/>
        </p:nvSpPr>
        <p:spPr>
          <a:xfrm>
            <a:off x="439739" y="1182688"/>
            <a:ext cx="7934240" cy="3697287"/>
          </a:xfrm>
          <a:prstGeom prst="rect">
            <a:avLst/>
          </a:prstGeom>
          <a:no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pPr>
            <a:r>
              <a:rPr lang="en-US" sz="1600" b="1" dirty="0">
                <a:latin typeface="Calibri Light" panose="020F0302020204030204" pitchFamily="34" charset="0"/>
                <a:cs typeface="Calibri Light" panose="020F0302020204030204" pitchFamily="34" charset="0"/>
              </a:rPr>
              <a:t>We work together to:</a:t>
            </a:r>
          </a:p>
          <a:p>
            <a:pPr marL="285750" indent="-285750">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provide an dynamic environment that enables research </a:t>
            </a:r>
            <a:r>
              <a:rPr lang="en-US" sz="1800" dirty="0">
                <a:solidFill>
                  <a:schemeClr val="bg1"/>
                </a:solidFill>
                <a:latin typeface="Calibri Light" panose="020F0302020204030204" pitchFamily="34" charset="0"/>
                <a:cs typeface="Calibri Light" panose="020F0302020204030204" pitchFamily="34" charset="0"/>
              </a:rPr>
              <a:t>activities</a:t>
            </a:r>
            <a:r>
              <a:rPr lang="en-US" sz="1800" dirty="0">
                <a:latin typeface="Calibri Light" panose="020F0302020204030204" pitchFamily="34" charset="0"/>
                <a:cs typeface="Calibri Light" panose="020F0302020204030204" pitchFamily="34" charset="0"/>
              </a:rPr>
              <a:t> across the continuum  from discovery to translational research;</a:t>
            </a:r>
          </a:p>
          <a:p>
            <a:pPr marL="285750" indent="-285750">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reduce barriers to research progress, and enable a culture of collaboration and continuous improvement;</a:t>
            </a:r>
          </a:p>
          <a:p>
            <a:pPr marL="285750" indent="-285750">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strategically allocate resources to focus on the areas that increase our excellence in scholarship and research outcomes;</a:t>
            </a:r>
          </a:p>
          <a:p>
            <a:pPr marL="285750" indent="-285750">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address big questions of local and global relevance in health education and research, healthcare needs, and patient outcomes; and</a:t>
            </a:r>
          </a:p>
          <a:p>
            <a:pPr marL="285750" indent="-285750">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be recognized for global excellence in academic research, supported by outstanding faculty and staff, and strong partnerships with affiliated research institutes, </a:t>
            </a:r>
            <a:r>
              <a:rPr lang="en-US" sz="1800" dirty="0" err="1">
                <a:latin typeface="Calibri Light" panose="020F0302020204030204" pitchFamily="34" charset="0"/>
                <a:cs typeface="Calibri Light" panose="020F0302020204030204" pitchFamily="34" charset="0"/>
              </a:rPr>
              <a:t>centres</a:t>
            </a:r>
            <a:r>
              <a:rPr lang="en-US" sz="1800" dirty="0">
                <a:latin typeface="Calibri Light" panose="020F0302020204030204" pitchFamily="34" charset="0"/>
                <a:cs typeface="Calibri Light" panose="020F0302020204030204" pitchFamily="34" charset="0"/>
              </a:rPr>
              <a:t>, community partners, and units across UBC.</a:t>
            </a:r>
          </a:p>
        </p:txBody>
      </p:sp>
      <p:sp>
        <p:nvSpPr>
          <p:cNvPr id="2" name="Text Placeholder 1">
            <a:extLst>
              <a:ext uri="{FF2B5EF4-FFF2-40B4-BE49-F238E27FC236}">
                <a16:creationId xmlns:a16="http://schemas.microsoft.com/office/drawing/2014/main" id="{DC8BDA21-170F-42B1-BBCA-E09A1EC94941}"/>
              </a:ext>
            </a:extLst>
          </p:cNvPr>
          <p:cNvSpPr>
            <a:spLocks noGrp="1"/>
          </p:cNvSpPr>
          <p:nvPr>
            <p:ph type="body" sz="quarter" idx="11"/>
          </p:nvPr>
        </p:nvSpPr>
        <p:spPr>
          <a:xfrm>
            <a:off x="439738" y="411163"/>
            <a:ext cx="8020050" cy="623887"/>
          </a:xfrm>
        </p:spPr>
        <p:txBody>
          <a:bodyPr/>
          <a:lstStyle/>
          <a:p>
            <a:pPr>
              <a:defRPr/>
            </a:pPr>
            <a:r>
              <a:t>DRAFT SUCCESS STATEMENTS </a:t>
            </a:r>
            <a:r>
              <a:rPr lang="en-US"/>
              <a:t>- research</a:t>
            </a:r>
            <a:endParaRPr/>
          </a:p>
        </p:txBody>
      </p:sp>
      <p:pic>
        <p:nvPicPr>
          <p:cNvPr id="6" name="Picture 6" descr="Medicine Health Care Cartoon , Cartoon medical tools PNG clipart ">
            <a:extLst>
              <a:ext uri="{FF2B5EF4-FFF2-40B4-BE49-F238E27FC236}">
                <a16:creationId xmlns:a16="http://schemas.microsoft.com/office/drawing/2014/main" id="{474A540E-9FA6-4A8C-BD9D-76619546F7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5929" y="287338"/>
            <a:ext cx="90805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671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540"/>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5E7C255-2A65-A04B-A1E7-75B6C948C79C}"/>
              </a:ext>
            </a:extLst>
          </p:cNvPr>
          <p:cNvSpPr>
            <a:spLocks noGrp="1"/>
          </p:cNvSpPr>
          <p:nvPr>
            <p:ph type="body" sz="quarter" idx="11"/>
          </p:nvPr>
        </p:nvSpPr>
        <p:spPr>
          <a:xfrm>
            <a:off x="439738" y="411163"/>
            <a:ext cx="7661275" cy="623887"/>
          </a:xfrm>
        </p:spPr>
        <p:txBody>
          <a:bodyPr/>
          <a:lstStyle/>
          <a:p>
            <a:pPr>
              <a:defRPr/>
            </a:pPr>
            <a:r>
              <a:rPr>
                <a:ea typeface="ＭＳ Ｐゴシック" charset="-128"/>
              </a:rPr>
              <a:t>agenda</a:t>
            </a:r>
          </a:p>
        </p:txBody>
      </p:sp>
      <p:sp>
        <p:nvSpPr>
          <p:cNvPr id="10243" name="Text Placeholder 3">
            <a:extLst>
              <a:ext uri="{FF2B5EF4-FFF2-40B4-BE49-F238E27FC236}">
                <a16:creationId xmlns:a16="http://schemas.microsoft.com/office/drawing/2014/main" id="{3A6323B6-26E5-1467-EF00-9AAB32C5D03B}"/>
              </a:ext>
            </a:extLst>
          </p:cNvPr>
          <p:cNvSpPr txBox="1">
            <a:spLocks/>
          </p:cNvSpPr>
          <p:nvPr/>
        </p:nvSpPr>
        <p:spPr bwMode="auto">
          <a:xfrm>
            <a:off x="179388" y="1035050"/>
            <a:ext cx="8064500" cy="2859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45720" rIns="91440" bIns="45720" anchor="t">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indent="-179388">
              <a:defRPr sz="2400">
                <a:solidFill>
                  <a:schemeClr val="tx1"/>
                </a:solidFill>
                <a:latin typeface="Arial" panose="020B0604020202020204" pitchFamily="34" charset="0"/>
                <a:ea typeface="MS PGothic" panose="020B0600070205080204" pitchFamily="34" charset="-128"/>
              </a:defRPr>
            </a:lvl3pPr>
            <a:lvl4pPr indent="-179388">
              <a:defRPr sz="2400">
                <a:solidFill>
                  <a:schemeClr val="tx1"/>
                </a:solidFill>
                <a:latin typeface="Arial" panose="020B0604020202020204" pitchFamily="34" charset="0"/>
                <a:ea typeface="MS PGothic" panose="020B0600070205080204" pitchFamily="34" charset="-128"/>
              </a:defRPr>
            </a:lvl4pPr>
            <a:lvl5pPr indent="-179388">
              <a:defRPr sz="2400">
                <a:solidFill>
                  <a:schemeClr val="tx1"/>
                </a:solidFill>
                <a:latin typeface="Arial" panose="020B0604020202020204" pitchFamily="34" charset="0"/>
                <a:ea typeface="MS PGothic" panose="020B0600070205080204" pitchFamily="34" charset="-128"/>
              </a:defRPr>
            </a:lvl5pPr>
            <a:lvl6pPr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ctr" hangingPunct="1">
              <a:lnSpc>
                <a:spcPct val="130000"/>
              </a:lnSpc>
              <a:buFont typeface="Arial" panose="020B0604020202020204" pitchFamily="34" charset="0"/>
              <a:buAutoNum type="arabicPeriod"/>
            </a:pPr>
            <a:r>
              <a:rPr lang="en-US" altLang="en-US" sz="1800" dirty="0">
                <a:solidFill>
                  <a:srgbClr val="FFFFFF"/>
                </a:solidFill>
                <a:latin typeface="Calibri"/>
                <a:ea typeface="MS PGothic"/>
                <a:cs typeface="Calibri"/>
              </a:rPr>
              <a:t>Introductions &amp; Welcoming Remarks							10 min</a:t>
            </a:r>
          </a:p>
          <a:p>
            <a:pPr eaLnBrk="1" fontAlgn="ctr" hangingPunct="1">
              <a:lnSpc>
                <a:spcPct val="130000"/>
              </a:lnSpc>
              <a:buFont typeface="Arial" panose="020B0604020202020204" pitchFamily="34" charset="0"/>
              <a:buAutoNum type="arabicPeriod"/>
            </a:pPr>
            <a:r>
              <a:rPr lang="en-US" altLang="en-US" sz="1800" dirty="0">
                <a:solidFill>
                  <a:srgbClr val="FFFFFF"/>
                </a:solidFill>
                <a:latin typeface="Calibri" panose="020F0502020204030204" pitchFamily="34" charset="0"/>
                <a:cs typeface="Calibri" panose="020F0502020204030204" pitchFamily="34" charset="0"/>
              </a:rPr>
              <a:t>Strategic Planning Project Overview &amp; Approach					10 min</a:t>
            </a:r>
          </a:p>
          <a:p>
            <a:pPr eaLnBrk="1" fontAlgn="ctr" hangingPunct="1">
              <a:lnSpc>
                <a:spcPct val="130000"/>
              </a:lnSpc>
              <a:buFont typeface="Arial" panose="020B0604020202020204" pitchFamily="34" charset="0"/>
              <a:buAutoNum type="arabicPeriod"/>
            </a:pPr>
            <a:r>
              <a:rPr lang="en-US" altLang="en-US" sz="1800" dirty="0">
                <a:solidFill>
                  <a:srgbClr val="FFFFFF"/>
                </a:solidFill>
                <a:latin typeface="Calibri"/>
                <a:ea typeface="MS PGothic"/>
                <a:cs typeface="Calibri"/>
              </a:rPr>
              <a:t>Situation Assessment insights									15 min</a:t>
            </a:r>
          </a:p>
          <a:p>
            <a:pPr>
              <a:lnSpc>
                <a:spcPct val="130000"/>
              </a:lnSpc>
              <a:buAutoNum type="arabicPeriod"/>
            </a:pPr>
            <a:r>
              <a:rPr lang="en-US" altLang="en-US" sz="1800" dirty="0">
                <a:solidFill>
                  <a:srgbClr val="FFFFFF"/>
                </a:solidFill>
                <a:latin typeface="Calibri"/>
                <a:ea typeface="MS PGothic"/>
                <a:cs typeface="Calibri"/>
              </a:rPr>
              <a:t>Draft Vision, Mission and Values								10 min</a:t>
            </a:r>
          </a:p>
          <a:p>
            <a:pPr>
              <a:lnSpc>
                <a:spcPct val="130000"/>
              </a:lnSpc>
              <a:buFontTx/>
              <a:buAutoNum type="arabicPeriod"/>
            </a:pPr>
            <a:r>
              <a:rPr lang="en-US" altLang="en-US" sz="1800" dirty="0">
                <a:solidFill>
                  <a:srgbClr val="FFFFFF"/>
                </a:solidFill>
                <a:latin typeface="Calibri"/>
                <a:ea typeface="MS PGothic"/>
                <a:cs typeface="Calibri"/>
              </a:rPr>
              <a:t>Draft Success Statements &amp; Operating Principles					15 min</a:t>
            </a:r>
          </a:p>
          <a:p>
            <a:pPr>
              <a:lnSpc>
                <a:spcPct val="130000"/>
              </a:lnSpc>
              <a:buFontTx/>
              <a:buAutoNum type="arabicPeriod"/>
            </a:pPr>
            <a:r>
              <a:rPr lang="en-US" altLang="en-US" sz="1800" dirty="0">
                <a:solidFill>
                  <a:srgbClr val="FFFFFF"/>
                </a:solidFill>
                <a:latin typeface="Calibri"/>
                <a:ea typeface="MS PGothic"/>
                <a:cs typeface="Calibri"/>
              </a:rPr>
              <a:t>Group </a:t>
            </a:r>
            <a:r>
              <a:rPr lang="en-US" altLang="en-US" sz="1800">
                <a:solidFill>
                  <a:srgbClr val="FFFFFF"/>
                </a:solidFill>
                <a:latin typeface="Calibri"/>
                <a:ea typeface="MS PGothic"/>
                <a:cs typeface="Calibri"/>
              </a:rPr>
              <a:t>Discussion 	</a:t>
            </a:r>
            <a:r>
              <a:rPr lang="en-US" altLang="en-US" sz="1800" dirty="0">
                <a:solidFill>
                  <a:srgbClr val="FFFFFF"/>
                </a:solidFill>
                <a:latin typeface="Calibri"/>
                <a:ea typeface="MS PGothic"/>
                <a:cs typeface="Calibri"/>
              </a:rPr>
              <a:t>										55 min</a:t>
            </a:r>
          </a:p>
          <a:p>
            <a:pPr eaLnBrk="1" fontAlgn="ctr" hangingPunct="1">
              <a:lnSpc>
                <a:spcPct val="130000"/>
              </a:lnSpc>
              <a:buFont typeface="Arial" panose="020B0604020202020204" pitchFamily="34" charset="0"/>
              <a:buAutoNum type="arabicPeriod"/>
            </a:pPr>
            <a:r>
              <a:rPr lang="en-US" altLang="en-US" sz="1800" dirty="0">
                <a:solidFill>
                  <a:srgbClr val="FFFFFF"/>
                </a:solidFill>
                <a:latin typeface="Calibri" panose="020F0502020204030204" pitchFamily="34" charset="0"/>
                <a:cs typeface="Calibri" panose="020F0502020204030204" pitchFamily="34" charset="0"/>
              </a:rPr>
              <a:t>Next Steps													  5 min</a:t>
            </a:r>
          </a:p>
          <a:p>
            <a:pPr marL="0" lvl="1">
              <a:buFont typeface="Arial" panose="020B0604020202020204" pitchFamily="34" charset="0"/>
              <a:buNone/>
            </a:pPr>
            <a:endParaRPr lang="en-US" altLang="en-US" sz="1600"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7153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61E711-549F-4C98-B3A9-8B964FAF7CA3}"/>
              </a:ext>
            </a:extLst>
          </p:cNvPr>
          <p:cNvSpPr/>
          <p:nvPr/>
        </p:nvSpPr>
        <p:spPr>
          <a:xfrm>
            <a:off x="439739" y="1097280"/>
            <a:ext cx="7934240" cy="3782695"/>
          </a:xfrm>
          <a:prstGeom prst="rect">
            <a:avLst/>
          </a:prstGeom>
          <a:no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pPr>
            <a:r>
              <a:rPr lang="en-US" sz="1600" b="1" dirty="0">
                <a:latin typeface="Calibri Light" panose="020F0302020204030204" pitchFamily="34" charset="0"/>
                <a:cs typeface="Calibri Light" panose="020F0302020204030204" pitchFamily="34" charset="0"/>
              </a:rPr>
              <a:t>We work together to:</a:t>
            </a:r>
          </a:p>
          <a:p>
            <a:pPr marL="285750" indent="-285750">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provide leadership in transforming the health system and adapt our structures and processes to effectively respond to ongoing changes in healthcare delivery and access to care;</a:t>
            </a:r>
          </a:p>
          <a:p>
            <a:pPr marL="285750" indent="-285750">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deliver the highest-quality team-based medical care in our training programs as a critical component of the health care delivery system of our province; </a:t>
            </a:r>
          </a:p>
          <a:p>
            <a:pPr marL="285750" indent="-285750">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inform what quality care means at every level of the system by meaningfully involving patient advocacy groups, patients and the community and take actions to improve it;</a:t>
            </a:r>
          </a:p>
          <a:p>
            <a:pPr marL="285750" indent="-285750">
              <a:buFont typeface="Arial" panose="020B0604020202020204" pitchFamily="34" charset="0"/>
              <a:buChar char="•"/>
            </a:pPr>
            <a:r>
              <a:rPr lang="en-US" sz="1800" dirty="0">
                <a:solidFill>
                  <a:srgbClr val="D60093"/>
                </a:solidFill>
                <a:latin typeface="Calibri Light" panose="020F0302020204030204" pitchFamily="34" charset="0"/>
                <a:cs typeface="Calibri Light" panose="020F0302020204030204" pitchFamily="34" charset="0"/>
              </a:rPr>
              <a:t>promote a culture of continuous improvement.</a:t>
            </a:r>
          </a:p>
        </p:txBody>
      </p:sp>
      <p:sp>
        <p:nvSpPr>
          <p:cNvPr id="2" name="Text Placeholder 1">
            <a:extLst>
              <a:ext uri="{FF2B5EF4-FFF2-40B4-BE49-F238E27FC236}">
                <a16:creationId xmlns:a16="http://schemas.microsoft.com/office/drawing/2014/main" id="{DC8BDA21-170F-42B1-BBCA-E09A1EC94941}"/>
              </a:ext>
            </a:extLst>
          </p:cNvPr>
          <p:cNvSpPr>
            <a:spLocks noGrp="1"/>
          </p:cNvSpPr>
          <p:nvPr>
            <p:ph type="body" sz="quarter" idx="11"/>
          </p:nvPr>
        </p:nvSpPr>
        <p:spPr>
          <a:xfrm>
            <a:off x="439738" y="411163"/>
            <a:ext cx="8020050" cy="623887"/>
          </a:xfrm>
        </p:spPr>
        <p:txBody>
          <a:bodyPr/>
          <a:lstStyle/>
          <a:p>
            <a:pPr>
              <a:defRPr/>
            </a:pPr>
            <a:r>
              <a:rPr dirty="0"/>
              <a:t>DRAFT SUCCESS STATEMENTS </a:t>
            </a:r>
            <a:r>
              <a:rPr lang="en-US" dirty="0"/>
              <a:t>- CLINICAL</a:t>
            </a:r>
            <a:endParaRPr dirty="0"/>
          </a:p>
        </p:txBody>
      </p:sp>
      <p:pic>
        <p:nvPicPr>
          <p:cNvPr id="5" name="Picture 4" descr="Medical Logo clipart - Medicine, Text, Product, transparent clip art">
            <a:extLst>
              <a:ext uri="{FF2B5EF4-FFF2-40B4-BE49-F238E27FC236}">
                <a16:creationId xmlns:a16="http://schemas.microsoft.com/office/drawing/2014/main" id="{E510EAA5-8396-4F83-B866-044AFCF61C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8862" y="287337"/>
            <a:ext cx="12954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0947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DFA45C-6622-4006-B0CD-3C8544D20E95}"/>
              </a:ext>
            </a:extLst>
          </p:cNvPr>
          <p:cNvSpPr>
            <a:spLocks noGrp="1"/>
          </p:cNvSpPr>
          <p:nvPr>
            <p:ph type="body" sz="quarter" idx="11"/>
          </p:nvPr>
        </p:nvSpPr>
        <p:spPr>
          <a:xfrm>
            <a:off x="439738" y="411163"/>
            <a:ext cx="7661275" cy="623887"/>
          </a:xfrm>
        </p:spPr>
        <p:txBody>
          <a:bodyPr/>
          <a:lstStyle/>
          <a:p>
            <a:pPr>
              <a:defRPr/>
            </a:pPr>
            <a:r>
              <a:rPr lang="en-US" dirty="0"/>
              <a:t>Group discussion</a:t>
            </a:r>
            <a:endParaRPr dirty="0"/>
          </a:p>
        </p:txBody>
      </p:sp>
      <p:sp>
        <p:nvSpPr>
          <p:cNvPr id="3" name="Text Placeholder 2">
            <a:extLst>
              <a:ext uri="{FF2B5EF4-FFF2-40B4-BE49-F238E27FC236}">
                <a16:creationId xmlns:a16="http://schemas.microsoft.com/office/drawing/2014/main" id="{3FB823D2-5800-41C1-9453-341B67046FBA}"/>
              </a:ext>
            </a:extLst>
          </p:cNvPr>
          <p:cNvSpPr>
            <a:spLocks noGrp="1"/>
          </p:cNvSpPr>
          <p:nvPr>
            <p:ph type="body" sz="quarter" idx="13"/>
          </p:nvPr>
        </p:nvSpPr>
        <p:spPr>
          <a:xfrm>
            <a:off x="439738" y="1131888"/>
            <a:ext cx="7661275" cy="3697287"/>
          </a:xfrm>
        </p:spPr>
        <p:txBody>
          <a:bodyPr vert="horz" lIns="0" tIns="0" rIns="0" bIns="0" anchor="t"/>
          <a:lstStyle/>
          <a:p>
            <a:pPr marL="342900" indent="-342900">
              <a:spcAft>
                <a:spcPts val="1800"/>
              </a:spcAft>
              <a:buFontTx/>
              <a:buAutoNum type="arabicParenR"/>
              <a:defRPr/>
            </a:pPr>
            <a:r>
              <a:rPr lang="en-US" sz="2000" dirty="0" smtClean="0"/>
              <a:t>What </a:t>
            </a:r>
            <a:r>
              <a:rPr lang="en-US" sz="2000" dirty="0"/>
              <a:t>resonates the most with you?</a:t>
            </a:r>
          </a:p>
          <a:p>
            <a:pPr marL="342900" indent="-342900">
              <a:spcAft>
                <a:spcPts val="1800"/>
              </a:spcAft>
              <a:buFontTx/>
              <a:buAutoNum type="arabicParenR"/>
              <a:defRPr/>
            </a:pPr>
            <a:r>
              <a:rPr lang="en-US" sz="2000" dirty="0">
                <a:latin typeface="Calibri"/>
                <a:ea typeface="MS PGothic"/>
                <a:cs typeface="Calibri"/>
              </a:rPr>
              <a:t>To what extent do you see your role and the role of your group reflected through the vision, mission, and values?</a:t>
            </a:r>
          </a:p>
          <a:p>
            <a:pPr marL="342900" indent="-342900">
              <a:spcAft>
                <a:spcPts val="1800"/>
              </a:spcAft>
              <a:buFontTx/>
              <a:buAutoNum type="arabicParenR"/>
              <a:defRPr/>
            </a:pPr>
            <a:r>
              <a:rPr lang="en-US" altLang="en-US" sz="2000" dirty="0">
                <a:latin typeface="Calibri"/>
                <a:ea typeface="MS PGothic"/>
                <a:cs typeface="Calibri"/>
              </a:rPr>
              <a:t>Do the success statements set the right strategic direction for each core area for the coming five years?</a:t>
            </a:r>
          </a:p>
          <a:p>
            <a:pPr marL="342900" indent="-342900">
              <a:spcAft>
                <a:spcPts val="1800"/>
              </a:spcAft>
              <a:buFontTx/>
              <a:buAutoNum type="arabicParenR"/>
              <a:defRPr/>
            </a:pPr>
            <a:r>
              <a:rPr lang="en-US" altLang="en-US" sz="2000" dirty="0">
                <a:latin typeface="Calibri"/>
                <a:ea typeface="MS PGothic"/>
                <a:cs typeface="Calibri"/>
              </a:rPr>
              <a:t>Is this the right level of ambition for a 5-year plan?</a:t>
            </a:r>
          </a:p>
          <a:p>
            <a:pPr>
              <a:spcAft>
                <a:spcPts val="1800"/>
              </a:spcAft>
              <a:defRPr/>
            </a:pPr>
            <a:endParaRPr lang="en-US" sz="2000" dirty="0"/>
          </a:p>
        </p:txBody>
      </p:sp>
    </p:spTree>
    <p:extLst>
      <p:ext uri="{BB962C8B-B14F-4D97-AF65-F5344CB8AC3E}">
        <p14:creationId xmlns:p14="http://schemas.microsoft.com/office/powerpoint/2010/main" val="2492266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681ECF-5A74-446F-B587-0D3F7C8B0706}"/>
              </a:ext>
            </a:extLst>
          </p:cNvPr>
          <p:cNvSpPr>
            <a:spLocks noGrp="1"/>
          </p:cNvSpPr>
          <p:nvPr>
            <p:ph type="body" sz="quarter" idx="11"/>
          </p:nvPr>
        </p:nvSpPr>
        <p:spPr>
          <a:xfrm>
            <a:off x="439738" y="411163"/>
            <a:ext cx="7661275" cy="442912"/>
          </a:xfrm>
        </p:spPr>
        <p:txBody>
          <a:bodyPr/>
          <a:lstStyle/>
          <a:p>
            <a:pPr>
              <a:defRPr/>
            </a:pPr>
            <a:r>
              <a:t>How can you continue to participate?</a:t>
            </a:r>
          </a:p>
        </p:txBody>
      </p:sp>
      <p:sp>
        <p:nvSpPr>
          <p:cNvPr id="16387" name="Text Placeholder 2">
            <a:extLst>
              <a:ext uri="{FF2B5EF4-FFF2-40B4-BE49-F238E27FC236}">
                <a16:creationId xmlns:a16="http://schemas.microsoft.com/office/drawing/2014/main" id="{FA14ED21-EA0A-4D56-8870-C3B5C87BCEA3}"/>
              </a:ext>
            </a:extLst>
          </p:cNvPr>
          <p:cNvSpPr>
            <a:spLocks noGrp="1"/>
          </p:cNvSpPr>
          <p:nvPr>
            <p:ph type="body" sz="quarter" idx="13"/>
          </p:nvPr>
        </p:nvSpPr>
        <p:spPr bwMode="auto">
          <a:xfrm>
            <a:off x="439738" y="1131888"/>
            <a:ext cx="8020050" cy="36972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spcBef>
                <a:spcPct val="0"/>
              </a:spcBef>
              <a:buFont typeface="+mj-lt"/>
              <a:buAutoNum type="arabicPeriod"/>
              <a:defRPr/>
            </a:pPr>
            <a:r>
              <a:rPr lang="en-US" altLang="en-US"/>
              <a:t>Check out the updates in the website  https://medicine.med.ubc.ca/strategic-plan-2023-2027/</a:t>
            </a:r>
          </a:p>
          <a:p>
            <a:pPr marL="342900" indent="-342900">
              <a:spcBef>
                <a:spcPct val="0"/>
              </a:spcBef>
              <a:buFont typeface="+mj-lt"/>
              <a:buAutoNum type="arabicPeriod"/>
              <a:defRPr/>
            </a:pPr>
            <a:endParaRPr lang="en-US" altLang="en-US"/>
          </a:p>
          <a:p>
            <a:pPr marL="342900" indent="-342900">
              <a:spcBef>
                <a:spcPct val="0"/>
              </a:spcBef>
              <a:buFont typeface="+mj-lt"/>
              <a:buAutoNum type="arabicPeriod"/>
              <a:defRPr/>
            </a:pPr>
            <a:endParaRPr lang="en-US" altLang="en-US">
              <a:solidFill>
                <a:srgbClr val="66FFFF"/>
              </a:solidFill>
              <a:hlinkClick r:id="rId3"/>
            </a:endParaRPr>
          </a:p>
          <a:p>
            <a:pPr marL="342900" indent="-342900">
              <a:spcBef>
                <a:spcPct val="0"/>
              </a:spcBef>
              <a:buFont typeface="+mj-lt"/>
              <a:buAutoNum type="arabicPeriod"/>
              <a:defRPr/>
            </a:pPr>
            <a:endParaRPr lang="en-US" altLang="en-US">
              <a:solidFill>
                <a:srgbClr val="66FFFF"/>
              </a:solidFill>
              <a:hlinkClick r:id="rId3"/>
            </a:endParaRPr>
          </a:p>
          <a:p>
            <a:pPr marL="342900" indent="-342900">
              <a:spcBef>
                <a:spcPct val="0"/>
              </a:spcBef>
              <a:buFont typeface="+mj-lt"/>
              <a:buAutoNum type="arabicPeriod"/>
              <a:defRPr/>
            </a:pPr>
            <a:r>
              <a:rPr lang="en-US" altLang="en-US"/>
              <a:t>Provide your thoughts on the draft strategic framework through the comments section in the website</a:t>
            </a:r>
          </a:p>
          <a:p>
            <a:pPr marL="342900" indent="-342900">
              <a:spcBef>
                <a:spcPct val="0"/>
              </a:spcBef>
              <a:buFont typeface="+mj-lt"/>
              <a:buAutoNum type="arabicPeriod"/>
              <a:defRPr/>
            </a:pPr>
            <a:r>
              <a:rPr lang="en-US" altLang="en-US"/>
              <a:t>Celebrate the progress made and help us spread the word!</a:t>
            </a:r>
          </a:p>
          <a:p>
            <a:pPr>
              <a:spcBef>
                <a:spcPct val="0"/>
              </a:spcBef>
              <a:defRPr/>
            </a:pPr>
            <a:endParaRPr lang="en-US" altLang="en-US"/>
          </a:p>
          <a:p>
            <a:pPr>
              <a:spcBef>
                <a:spcPct val="0"/>
              </a:spcBef>
              <a:defRPr/>
            </a:pPr>
            <a:r>
              <a:rPr lang="en-US" sz="1600">
                <a:solidFill>
                  <a:srgbClr val="66FFFF"/>
                </a:solidFill>
              </a:rPr>
              <a:t>This is a project that will need input from our entire community! Together we can determine how we want the Department of Medicine to be in the next few years.</a:t>
            </a:r>
            <a:endParaRPr lang="en-US" altLang="en-US" sz="1600">
              <a:solidFill>
                <a:srgbClr val="66FFFF"/>
              </a:solidFill>
            </a:endParaRPr>
          </a:p>
        </p:txBody>
      </p:sp>
      <p:pic>
        <p:nvPicPr>
          <p:cNvPr id="37892" name="Picture 2">
            <a:hlinkClick r:id="rId3"/>
            <a:extLst>
              <a:ext uri="{FF2B5EF4-FFF2-40B4-BE49-F238E27FC236}">
                <a16:creationId xmlns:a16="http://schemas.microsoft.com/office/drawing/2014/main" id="{A6BFF3EA-37EB-FABE-D13B-0E50BDF6F97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492250"/>
            <a:ext cx="1382712" cy="78105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681ECF-5A74-446F-B587-0D3F7C8B0706}"/>
              </a:ext>
            </a:extLst>
          </p:cNvPr>
          <p:cNvSpPr>
            <a:spLocks noGrp="1"/>
          </p:cNvSpPr>
          <p:nvPr>
            <p:ph type="body" sz="quarter" idx="11"/>
          </p:nvPr>
        </p:nvSpPr>
        <p:spPr>
          <a:xfrm>
            <a:off x="439738" y="411163"/>
            <a:ext cx="7661275" cy="623887"/>
          </a:xfrm>
        </p:spPr>
        <p:txBody>
          <a:bodyPr/>
          <a:lstStyle/>
          <a:p>
            <a:pPr>
              <a:defRPr/>
            </a:pPr>
            <a:r>
              <a:t>Next steps for phase 3</a:t>
            </a:r>
          </a:p>
        </p:txBody>
      </p:sp>
      <p:sp>
        <p:nvSpPr>
          <p:cNvPr id="39939" name="Text Placeholder 2">
            <a:extLst>
              <a:ext uri="{FF2B5EF4-FFF2-40B4-BE49-F238E27FC236}">
                <a16:creationId xmlns:a16="http://schemas.microsoft.com/office/drawing/2014/main" id="{E030D321-88A0-47B9-B012-C861BD3346AC}"/>
              </a:ext>
            </a:extLst>
          </p:cNvPr>
          <p:cNvSpPr>
            <a:spLocks noGrp="1"/>
          </p:cNvSpPr>
          <p:nvPr>
            <p:ph type="body" sz="quarter" idx="13"/>
          </p:nvPr>
        </p:nvSpPr>
        <p:spPr bwMode="auto">
          <a:xfrm>
            <a:off x="439738" y="1131888"/>
            <a:ext cx="7948612" cy="3697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a:spcBef>
                <a:spcPct val="0"/>
              </a:spcBef>
              <a:buFont typeface="Arial" panose="020B0604020202020204" pitchFamily="34" charset="0"/>
              <a:buChar char="•"/>
            </a:pPr>
            <a:endParaRPr lang="en-US" altLang="en-US" dirty="0"/>
          </a:p>
          <a:p>
            <a:pPr marL="285750" indent="-285750">
              <a:spcBef>
                <a:spcPct val="0"/>
              </a:spcBef>
              <a:buFont typeface="Arial" panose="020B0604020202020204" pitchFamily="34" charset="0"/>
              <a:buChar char="•"/>
            </a:pPr>
            <a:endParaRPr lang="en-US" altLang="en-US" dirty="0"/>
          </a:p>
          <a:p>
            <a:pPr marL="285750" indent="-285750">
              <a:spcBef>
                <a:spcPct val="0"/>
              </a:spcBef>
              <a:buFont typeface="Arial" panose="020B0604020202020204" pitchFamily="34" charset="0"/>
              <a:buChar char="•"/>
            </a:pPr>
            <a:endParaRPr lang="en-US" altLang="en-US" dirty="0"/>
          </a:p>
          <a:p>
            <a:pPr marL="285750" indent="-285750">
              <a:spcBef>
                <a:spcPct val="0"/>
              </a:spcBef>
              <a:buFont typeface="Arial" panose="020B0604020202020204" pitchFamily="34" charset="0"/>
              <a:buChar char="•"/>
            </a:pPr>
            <a:endParaRPr lang="en-US" altLang="en-US" dirty="0"/>
          </a:p>
          <a:p>
            <a:pPr marL="285750" indent="-285750">
              <a:spcBef>
                <a:spcPct val="0"/>
              </a:spcBef>
              <a:buFont typeface="Arial" panose="020B0604020202020204" pitchFamily="34" charset="0"/>
              <a:buChar char="•"/>
            </a:pPr>
            <a:endParaRPr lang="en-US" altLang="en-US" dirty="0"/>
          </a:p>
          <a:p>
            <a:pPr marL="285750" indent="-285750">
              <a:spcBef>
                <a:spcPct val="0"/>
              </a:spcBef>
              <a:buFont typeface="Arial" panose="020B0604020202020204" pitchFamily="34" charset="0"/>
              <a:buChar char="•"/>
            </a:pPr>
            <a:endParaRPr lang="en-US" altLang="en-US" dirty="0"/>
          </a:p>
          <a:p>
            <a:pPr marL="285750" indent="-285750">
              <a:spcBef>
                <a:spcPct val="0"/>
              </a:spcBef>
              <a:buFont typeface="Arial" panose="020B0604020202020204" pitchFamily="34" charset="0"/>
              <a:buChar char="•"/>
            </a:pPr>
            <a:endParaRPr lang="en-US" altLang="en-US" dirty="0"/>
          </a:p>
          <a:p>
            <a:pPr marL="285750" indent="-285750">
              <a:spcBef>
                <a:spcPct val="0"/>
              </a:spcBef>
              <a:buFont typeface="Arial" panose="020B0604020202020204" pitchFamily="34" charset="0"/>
              <a:buChar char="•"/>
            </a:pPr>
            <a:r>
              <a:rPr lang="en-US" altLang="en-US" sz="1800" dirty="0">
                <a:solidFill>
                  <a:schemeClr val="bg1"/>
                </a:solidFill>
                <a:latin typeface="Calibri"/>
                <a:ea typeface="MS PGothic"/>
                <a:cs typeface="Calibri"/>
              </a:rPr>
              <a:t>Complete next round of site visits and town halls to collect feedback on the initial strategic plan draft</a:t>
            </a:r>
          </a:p>
          <a:p>
            <a:pPr marL="285750" indent="-285750">
              <a:spcBef>
                <a:spcPct val="0"/>
              </a:spcBef>
              <a:buFont typeface="Arial" panose="020B0604020202020204" pitchFamily="34" charset="0"/>
              <a:buChar char="•"/>
            </a:pPr>
            <a:r>
              <a:rPr lang="en-US" altLang="en-US" sz="1800" dirty="0">
                <a:solidFill>
                  <a:schemeClr val="bg1"/>
                </a:solidFill>
                <a:latin typeface="Calibri"/>
                <a:ea typeface="MS PGothic"/>
                <a:cs typeface="Calibri"/>
              </a:rPr>
              <a:t>Continue working on goals, actions, metrics and prioritization.</a:t>
            </a:r>
          </a:p>
        </p:txBody>
      </p:sp>
      <p:pic>
        <p:nvPicPr>
          <p:cNvPr id="39940" name="Picture 2">
            <a:extLst>
              <a:ext uri="{FF2B5EF4-FFF2-40B4-BE49-F238E27FC236}">
                <a16:creationId xmlns:a16="http://schemas.microsoft.com/office/drawing/2014/main" id="{3BC78EC0-9B76-B233-7103-09FC8D772F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5988"/>
            <a:ext cx="794861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ylinder 1">
            <a:extLst>
              <a:ext uri="{FF2B5EF4-FFF2-40B4-BE49-F238E27FC236}">
                <a16:creationId xmlns:a16="http://schemas.microsoft.com/office/drawing/2014/main" id="{8F34063C-F080-4F2C-85D5-6176F2D4D331}"/>
              </a:ext>
            </a:extLst>
          </p:cNvPr>
          <p:cNvSpPr/>
          <p:nvPr/>
        </p:nvSpPr>
        <p:spPr>
          <a:xfrm>
            <a:off x="885825" y="1635125"/>
            <a:ext cx="1612900" cy="2859088"/>
          </a:xfrm>
          <a:prstGeom prst="can">
            <a:avLst/>
          </a:prstGeom>
          <a:solidFill>
            <a:srgbClr val="A5DAE3"/>
          </a:solidFill>
          <a:ln>
            <a:noFill/>
          </a:ln>
        </p:spPr>
        <p:style>
          <a:lnRef idx="1">
            <a:schemeClr val="accent1"/>
          </a:lnRef>
          <a:fillRef idx="3">
            <a:schemeClr val="accent1"/>
          </a:fillRef>
          <a:effectRef idx="2">
            <a:schemeClr val="accent1"/>
          </a:effectRef>
          <a:fontRef idx="minor">
            <a:schemeClr val="lt1"/>
          </a:fontRef>
        </p:style>
        <p:txBody>
          <a:bodyPr lIns="0" rIns="0"/>
          <a:lstStyle/>
          <a:p>
            <a:pPr algn="ctr">
              <a:defRPr/>
            </a:pPr>
            <a:r>
              <a:rPr lang="en-US" sz="2000" b="1">
                <a:solidFill>
                  <a:schemeClr val="tx1"/>
                </a:solidFill>
                <a:latin typeface="Calibri" panose="020F0502020204030204" pitchFamily="34" charset="0"/>
                <a:cs typeface="Calibri" panose="020F0502020204030204" pitchFamily="34" charset="0"/>
              </a:rPr>
              <a:t>Organization</a:t>
            </a:r>
          </a:p>
        </p:txBody>
      </p:sp>
      <p:sp>
        <p:nvSpPr>
          <p:cNvPr id="16" name="Cylinder 15">
            <a:extLst>
              <a:ext uri="{FF2B5EF4-FFF2-40B4-BE49-F238E27FC236}">
                <a16:creationId xmlns:a16="http://schemas.microsoft.com/office/drawing/2014/main" id="{EDE7F151-3079-4D28-8008-1A268B01B4EB}"/>
              </a:ext>
            </a:extLst>
          </p:cNvPr>
          <p:cNvSpPr/>
          <p:nvPr/>
        </p:nvSpPr>
        <p:spPr>
          <a:xfrm>
            <a:off x="2762250" y="1635125"/>
            <a:ext cx="1612900" cy="2859088"/>
          </a:xfrm>
          <a:prstGeom prst="can">
            <a:avLst/>
          </a:prstGeom>
          <a:solidFill>
            <a:srgbClr val="A5DAE3"/>
          </a:solidFill>
          <a:ln>
            <a:noFill/>
          </a:ln>
        </p:spPr>
        <p:style>
          <a:lnRef idx="1">
            <a:schemeClr val="accent1"/>
          </a:lnRef>
          <a:fillRef idx="3">
            <a:schemeClr val="accent1"/>
          </a:fillRef>
          <a:effectRef idx="2">
            <a:schemeClr val="accent1"/>
          </a:effectRef>
          <a:fontRef idx="minor">
            <a:schemeClr val="lt1"/>
          </a:fontRef>
        </p:style>
        <p:txBody>
          <a:bodyPr lIns="0" rIns="0"/>
          <a:lstStyle/>
          <a:p>
            <a:pPr algn="ctr">
              <a:defRPr/>
            </a:pPr>
            <a:r>
              <a:rPr lang="en-US" sz="2000" b="1">
                <a:solidFill>
                  <a:schemeClr val="tx1"/>
                </a:solidFill>
                <a:latin typeface="Calibri" panose="020F0502020204030204" pitchFamily="34" charset="0"/>
                <a:cs typeface="Calibri" panose="020F0502020204030204" pitchFamily="34" charset="0"/>
              </a:rPr>
              <a:t>Education</a:t>
            </a:r>
          </a:p>
        </p:txBody>
      </p:sp>
      <p:sp>
        <p:nvSpPr>
          <p:cNvPr id="17" name="Cylinder 16">
            <a:extLst>
              <a:ext uri="{FF2B5EF4-FFF2-40B4-BE49-F238E27FC236}">
                <a16:creationId xmlns:a16="http://schemas.microsoft.com/office/drawing/2014/main" id="{B9DB8FE8-75E2-4964-A47F-F3A54E8C92FD}"/>
              </a:ext>
            </a:extLst>
          </p:cNvPr>
          <p:cNvSpPr/>
          <p:nvPr/>
        </p:nvSpPr>
        <p:spPr>
          <a:xfrm>
            <a:off x="4638675" y="1635125"/>
            <a:ext cx="1614488" cy="2859088"/>
          </a:xfrm>
          <a:prstGeom prst="can">
            <a:avLst/>
          </a:prstGeom>
          <a:solidFill>
            <a:srgbClr val="A5DAE3"/>
          </a:solidFill>
          <a:ln>
            <a:noFill/>
          </a:ln>
        </p:spPr>
        <p:style>
          <a:lnRef idx="1">
            <a:schemeClr val="accent1"/>
          </a:lnRef>
          <a:fillRef idx="3">
            <a:schemeClr val="accent1"/>
          </a:fillRef>
          <a:effectRef idx="2">
            <a:schemeClr val="accent1"/>
          </a:effectRef>
          <a:fontRef idx="minor">
            <a:schemeClr val="lt1"/>
          </a:fontRef>
        </p:style>
        <p:txBody>
          <a:bodyPr lIns="0" rIns="0"/>
          <a:lstStyle/>
          <a:p>
            <a:pPr algn="ctr">
              <a:defRPr/>
            </a:pPr>
            <a:r>
              <a:rPr lang="en-US" sz="2000" b="1">
                <a:solidFill>
                  <a:schemeClr val="tx1"/>
                </a:solidFill>
                <a:latin typeface="Calibri" panose="020F0502020204030204" pitchFamily="34" charset="0"/>
                <a:cs typeface="Calibri" panose="020F0502020204030204" pitchFamily="34" charset="0"/>
              </a:rPr>
              <a:t>Research</a:t>
            </a:r>
          </a:p>
        </p:txBody>
      </p:sp>
      <p:sp>
        <p:nvSpPr>
          <p:cNvPr id="18" name="Cylinder 17">
            <a:extLst>
              <a:ext uri="{FF2B5EF4-FFF2-40B4-BE49-F238E27FC236}">
                <a16:creationId xmlns:a16="http://schemas.microsoft.com/office/drawing/2014/main" id="{10BE2889-4481-4EEE-867D-0D96F2EC8BE3}"/>
              </a:ext>
            </a:extLst>
          </p:cNvPr>
          <p:cNvSpPr/>
          <p:nvPr/>
        </p:nvSpPr>
        <p:spPr>
          <a:xfrm>
            <a:off x="6516688" y="1630363"/>
            <a:ext cx="1612900" cy="2857500"/>
          </a:xfrm>
          <a:prstGeom prst="can">
            <a:avLst/>
          </a:prstGeom>
          <a:solidFill>
            <a:srgbClr val="A5DAE3"/>
          </a:solidFill>
          <a:ln>
            <a:noFill/>
          </a:ln>
        </p:spPr>
        <p:style>
          <a:lnRef idx="1">
            <a:schemeClr val="accent1"/>
          </a:lnRef>
          <a:fillRef idx="3">
            <a:schemeClr val="accent1"/>
          </a:fillRef>
          <a:effectRef idx="2">
            <a:schemeClr val="accent1"/>
          </a:effectRef>
          <a:fontRef idx="minor">
            <a:schemeClr val="lt1"/>
          </a:fontRef>
        </p:style>
        <p:txBody>
          <a:bodyPr lIns="0" rIns="0"/>
          <a:lstStyle/>
          <a:p>
            <a:pPr algn="ctr">
              <a:defRPr/>
            </a:pPr>
            <a:r>
              <a:rPr lang="en-US" sz="2000" b="1">
                <a:solidFill>
                  <a:schemeClr val="tx1"/>
                </a:solidFill>
                <a:latin typeface="Calibri" panose="020F0502020204030204" pitchFamily="34" charset="0"/>
                <a:cs typeface="Calibri" panose="020F0502020204030204" pitchFamily="34" charset="0"/>
              </a:rPr>
              <a:t>Clinical</a:t>
            </a:r>
          </a:p>
        </p:txBody>
      </p:sp>
      <p:sp>
        <p:nvSpPr>
          <p:cNvPr id="4" name="Text Placeholder 1">
            <a:extLst>
              <a:ext uri="{FF2B5EF4-FFF2-40B4-BE49-F238E27FC236}">
                <a16:creationId xmlns:a16="http://schemas.microsoft.com/office/drawing/2014/main" id="{E30B2551-5B73-4473-B0BD-68CB1602559C}"/>
              </a:ext>
            </a:extLst>
          </p:cNvPr>
          <p:cNvSpPr txBox="1">
            <a:spLocks/>
          </p:cNvSpPr>
          <p:nvPr/>
        </p:nvSpPr>
        <p:spPr>
          <a:xfrm>
            <a:off x="539750" y="255588"/>
            <a:ext cx="7824788" cy="623887"/>
          </a:xfrm>
          <a:prstGeom prst="rect">
            <a:avLst/>
          </a:prstGeom>
        </p:spPr>
        <p:txBody>
          <a:bodyPr lIns="0" tIns="0" rIns="0" bIns="0" anchor="ct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defRPr>
            </a:lvl1pPr>
            <a:lvl2pPr marL="742950" indent="-285750" algn="l" defTabSz="457200" rtl="0" eaLnBrk="0" fontAlgn="base" hangingPunct="0">
              <a:spcBef>
                <a:spcPct val="20000"/>
              </a:spcBef>
              <a:spcAft>
                <a:spcPct val="0"/>
              </a:spcAft>
              <a:buFont typeface="Arial" panose="020B0604020202020204" pitchFamily="34" charset="0"/>
              <a:buNone/>
              <a:defRPr sz="2800" b="0" i="0" kern="1200">
                <a:solidFill>
                  <a:schemeClr val="tx1"/>
                </a:solidFill>
                <a:latin typeface="WhitneyHTF-Bold"/>
                <a:ea typeface="MS PGothic" panose="020B0600070205080204" pitchFamily="34" charset="-128"/>
                <a:cs typeface="WhitneyHTF-Bold"/>
              </a:defRPr>
            </a:lvl2pPr>
            <a:lvl3pPr marL="1143000" indent="-228600" algn="l" defTabSz="457200" rtl="0" eaLnBrk="0" fontAlgn="base" hangingPunct="0">
              <a:spcBef>
                <a:spcPct val="20000"/>
              </a:spcBef>
              <a:spcAft>
                <a:spcPct val="0"/>
              </a:spcAft>
              <a:buFont typeface="Arial" panose="020B0604020202020204" pitchFamily="34" charset="0"/>
              <a:buNone/>
              <a:defRPr sz="2400" b="0" i="0" kern="1200">
                <a:solidFill>
                  <a:schemeClr val="tx1"/>
                </a:solidFill>
                <a:latin typeface="WhitneyHTF-Bold"/>
                <a:ea typeface="MS PGothic" panose="020B0600070205080204" pitchFamily="34" charset="-128"/>
                <a:cs typeface="WhitneyHTF-Bold"/>
              </a:defRPr>
            </a:lvl3pPr>
            <a:lvl4pPr marL="16002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MS PGothic" panose="020B0600070205080204" pitchFamily="34" charset="-128"/>
                <a:cs typeface="WhitneyHTF-Bold"/>
              </a:defRPr>
            </a:lvl4pPr>
            <a:lvl5pPr marL="20574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MS PGothic" panose="020B0600070205080204" pitchFamily="34" charset="-128"/>
                <a:cs typeface="WhitneyHTF-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a:latin typeface="Arial" panose="020B0604020202020204" pitchFamily="34" charset="0"/>
                <a:cs typeface="Arial" panose="020B0604020202020204" pitchFamily="34" charset="0"/>
              </a:rPr>
              <a:t>Core areas and operating principles</a:t>
            </a:r>
          </a:p>
        </p:txBody>
      </p:sp>
      <p:grpSp>
        <p:nvGrpSpPr>
          <p:cNvPr id="30727" name="Group 20">
            <a:extLst>
              <a:ext uri="{FF2B5EF4-FFF2-40B4-BE49-F238E27FC236}">
                <a16:creationId xmlns:a16="http://schemas.microsoft.com/office/drawing/2014/main" id="{F158A847-D1EE-36F3-BB95-5DF6C081505E}"/>
              </a:ext>
            </a:extLst>
          </p:cNvPr>
          <p:cNvGrpSpPr>
            <a:grpSpLocks/>
          </p:cNvGrpSpPr>
          <p:nvPr/>
        </p:nvGrpSpPr>
        <p:grpSpPr bwMode="auto">
          <a:xfrm>
            <a:off x="392114" y="2551113"/>
            <a:ext cx="8116887" cy="671512"/>
            <a:chOff x="391561" y="2550499"/>
            <a:chExt cx="8116694" cy="671991"/>
          </a:xfrm>
        </p:grpSpPr>
        <p:sp>
          <p:nvSpPr>
            <p:cNvPr id="30732" name="Text Placeholder 2">
              <a:extLst>
                <a:ext uri="{FF2B5EF4-FFF2-40B4-BE49-F238E27FC236}">
                  <a16:creationId xmlns:a16="http://schemas.microsoft.com/office/drawing/2014/main" id="{38E46102-0AEA-20D0-9EF8-86454283B75C}"/>
                </a:ext>
              </a:extLst>
            </p:cNvPr>
            <p:cNvSpPr txBox="1">
              <a:spLocks noChangeArrowheads="1"/>
            </p:cNvSpPr>
            <p:nvPr/>
          </p:nvSpPr>
          <p:spPr bwMode="auto">
            <a:xfrm>
              <a:off x="539551" y="2550499"/>
              <a:ext cx="7825444" cy="671991"/>
            </a:xfrm>
            <a:prstGeom prst="rect">
              <a:avLst/>
            </a:prstGeom>
            <a:solidFill>
              <a:srgbClr val="009999"/>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37160" tIns="68580" rIns="137160" bIns="68580" anchor="ctr"/>
            <a:lstStyle>
              <a:lvl1pPr>
                <a:defRPr sz="2400">
                  <a:solidFill>
                    <a:schemeClr val="tx1"/>
                  </a:solidFill>
                  <a:latin typeface="Arial" panose="020B0604020202020204" pitchFamily="34" charset="0"/>
                  <a:ea typeface="MS PGothic" panose="020B0600070205080204" pitchFamily="34" charset="-128"/>
                </a:defRPr>
              </a:lvl1pPr>
              <a:lvl2pPr indent="-179388">
                <a:defRPr sz="2400">
                  <a:solidFill>
                    <a:schemeClr val="tx1"/>
                  </a:solidFill>
                  <a:latin typeface="Arial" panose="020B0604020202020204" pitchFamily="34" charset="0"/>
                  <a:ea typeface="MS PGothic" panose="020B0600070205080204" pitchFamily="34" charset="-128"/>
                </a:defRPr>
              </a:lvl2pPr>
              <a:lvl3pPr marL="539750" indent="-179388">
                <a:defRPr sz="2400">
                  <a:solidFill>
                    <a:schemeClr val="tx1"/>
                  </a:solidFill>
                  <a:latin typeface="Arial" panose="020B0604020202020204" pitchFamily="34" charset="0"/>
                  <a:ea typeface="MS PGothic" panose="020B0600070205080204" pitchFamily="34" charset="-128"/>
                </a:defRPr>
              </a:lvl3pPr>
              <a:lvl4pPr marL="898525" indent="-179388">
                <a:defRPr sz="2400">
                  <a:solidFill>
                    <a:schemeClr val="tx1"/>
                  </a:solidFill>
                  <a:latin typeface="Arial" panose="020B0604020202020204" pitchFamily="34" charset="0"/>
                  <a:ea typeface="MS PGothic" panose="020B0600070205080204" pitchFamily="34" charset="-128"/>
                </a:defRPr>
              </a:lvl4pPr>
              <a:lvl5pPr marL="1258888" indent="-179388">
                <a:defRPr sz="2400">
                  <a:solidFill>
                    <a:schemeClr val="tx1"/>
                  </a:solidFill>
                  <a:latin typeface="Arial" panose="020B0604020202020204" pitchFamily="34" charset="0"/>
                  <a:ea typeface="MS PGothic" panose="020B0600070205080204" pitchFamily="34" charset="-128"/>
                </a:defRPr>
              </a:lvl5pPr>
              <a:lvl6pPr marL="17160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1732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26304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0876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000" b="1">
                  <a:solidFill>
                    <a:schemeClr val="bg1"/>
                  </a:solidFill>
                  <a:latin typeface="Whitney Book"/>
                  <a:ea typeface="MS PGothic"/>
                  <a:cs typeface="Arial"/>
                </a:rPr>
                <a:t>Working Together For Greater Impact</a:t>
              </a:r>
            </a:p>
          </p:txBody>
        </p:sp>
        <p:sp>
          <p:nvSpPr>
            <p:cNvPr id="3" name="Flowchart: Off-page Connector 2">
              <a:extLst>
                <a:ext uri="{FF2B5EF4-FFF2-40B4-BE49-F238E27FC236}">
                  <a16:creationId xmlns:a16="http://schemas.microsoft.com/office/drawing/2014/main" id="{71975862-7CDA-476D-AA54-70EDCBBB8E62}"/>
                </a:ext>
              </a:extLst>
            </p:cNvPr>
            <p:cNvSpPr/>
            <p:nvPr/>
          </p:nvSpPr>
          <p:spPr>
            <a:xfrm rot="16200000">
              <a:off x="7863501" y="2577735"/>
              <a:ext cx="665636" cy="623872"/>
            </a:xfrm>
            <a:prstGeom prst="flowChartOffpageConnector">
              <a:avLst/>
            </a:prstGeom>
            <a:solidFill>
              <a:srgbClr val="00999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Flowchart: Off-page Connector 19">
              <a:extLst>
                <a:ext uri="{FF2B5EF4-FFF2-40B4-BE49-F238E27FC236}">
                  <a16:creationId xmlns:a16="http://schemas.microsoft.com/office/drawing/2014/main" id="{8965A488-94F4-4957-822F-AFF6A69B7389}"/>
                </a:ext>
              </a:extLst>
            </p:cNvPr>
            <p:cNvSpPr/>
            <p:nvPr/>
          </p:nvSpPr>
          <p:spPr>
            <a:xfrm rot="5400000">
              <a:off x="370679" y="2577735"/>
              <a:ext cx="665636" cy="623872"/>
            </a:xfrm>
            <a:prstGeom prst="flowChartOffpageConnector">
              <a:avLst/>
            </a:prstGeom>
            <a:solidFill>
              <a:srgbClr val="00999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0728" name="Group 22">
            <a:extLst>
              <a:ext uri="{FF2B5EF4-FFF2-40B4-BE49-F238E27FC236}">
                <a16:creationId xmlns:a16="http://schemas.microsoft.com/office/drawing/2014/main" id="{817D4C17-A8EC-E43A-81DF-934D50F2FCD9}"/>
              </a:ext>
            </a:extLst>
          </p:cNvPr>
          <p:cNvGrpSpPr>
            <a:grpSpLocks/>
          </p:cNvGrpSpPr>
          <p:nvPr/>
        </p:nvGrpSpPr>
        <p:grpSpPr bwMode="auto">
          <a:xfrm>
            <a:off x="382588" y="3336925"/>
            <a:ext cx="8139112" cy="674688"/>
            <a:chOff x="382478" y="3336954"/>
            <a:chExt cx="8139590" cy="674956"/>
          </a:xfrm>
        </p:grpSpPr>
        <p:sp>
          <p:nvSpPr>
            <p:cNvPr id="30729" name="Text Placeholder 2">
              <a:extLst>
                <a:ext uri="{FF2B5EF4-FFF2-40B4-BE49-F238E27FC236}">
                  <a16:creationId xmlns:a16="http://schemas.microsoft.com/office/drawing/2014/main" id="{9F8A07BC-D278-AA7A-CD72-09F1843C904A}"/>
                </a:ext>
              </a:extLst>
            </p:cNvPr>
            <p:cNvSpPr txBox="1">
              <a:spLocks noChangeArrowheads="1"/>
            </p:cNvSpPr>
            <p:nvPr/>
          </p:nvSpPr>
          <p:spPr bwMode="auto">
            <a:xfrm>
              <a:off x="539552" y="3339919"/>
              <a:ext cx="7825444" cy="671991"/>
            </a:xfrm>
            <a:prstGeom prst="rect">
              <a:avLst/>
            </a:prstGeom>
            <a:solidFill>
              <a:srgbClr val="009999"/>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37160" tIns="68580" rIns="137160" bIns="68580" anchor="ctr"/>
            <a:lstStyle>
              <a:lvl1pPr>
                <a:defRPr sz="2400">
                  <a:solidFill>
                    <a:schemeClr val="tx1"/>
                  </a:solidFill>
                  <a:latin typeface="Arial" panose="020B0604020202020204" pitchFamily="34" charset="0"/>
                  <a:ea typeface="MS PGothic" panose="020B0600070205080204" pitchFamily="34" charset="-128"/>
                </a:defRPr>
              </a:lvl1pPr>
              <a:lvl2pPr indent="-179388">
                <a:defRPr sz="2400">
                  <a:solidFill>
                    <a:schemeClr val="tx1"/>
                  </a:solidFill>
                  <a:latin typeface="Arial" panose="020B0604020202020204" pitchFamily="34" charset="0"/>
                  <a:ea typeface="MS PGothic" panose="020B0600070205080204" pitchFamily="34" charset="-128"/>
                </a:defRPr>
              </a:lvl2pPr>
              <a:lvl3pPr marL="539750" indent="-179388">
                <a:defRPr sz="2400">
                  <a:solidFill>
                    <a:schemeClr val="tx1"/>
                  </a:solidFill>
                  <a:latin typeface="Arial" panose="020B0604020202020204" pitchFamily="34" charset="0"/>
                  <a:ea typeface="MS PGothic" panose="020B0600070205080204" pitchFamily="34" charset="-128"/>
                </a:defRPr>
              </a:lvl3pPr>
              <a:lvl4pPr marL="898525" indent="-179388">
                <a:defRPr sz="2400">
                  <a:solidFill>
                    <a:schemeClr val="tx1"/>
                  </a:solidFill>
                  <a:latin typeface="Arial" panose="020B0604020202020204" pitchFamily="34" charset="0"/>
                  <a:ea typeface="MS PGothic" panose="020B0600070205080204" pitchFamily="34" charset="-128"/>
                </a:defRPr>
              </a:lvl4pPr>
              <a:lvl5pPr marL="1258888" indent="-179388">
                <a:defRPr sz="2400">
                  <a:solidFill>
                    <a:schemeClr val="tx1"/>
                  </a:solidFill>
                  <a:latin typeface="Arial" panose="020B0604020202020204" pitchFamily="34" charset="0"/>
                  <a:ea typeface="MS PGothic" panose="020B0600070205080204" pitchFamily="34" charset="-128"/>
                </a:defRPr>
              </a:lvl5pPr>
              <a:lvl6pPr marL="17160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1732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26304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0876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000" b="1">
                  <a:solidFill>
                    <a:schemeClr val="bg1"/>
                  </a:solidFill>
                  <a:latin typeface="Whitney Book" pitchFamily="50" charset="0"/>
                  <a:cs typeface="Arial" panose="020B0604020202020204" pitchFamily="34" charset="0"/>
                </a:rPr>
                <a:t>Being a Responsive and  Sustainable Organization</a:t>
              </a:r>
            </a:p>
          </p:txBody>
        </p:sp>
        <p:sp>
          <p:nvSpPr>
            <p:cNvPr id="19" name="Flowchart: Off-page Connector 18">
              <a:extLst>
                <a:ext uri="{FF2B5EF4-FFF2-40B4-BE49-F238E27FC236}">
                  <a16:creationId xmlns:a16="http://schemas.microsoft.com/office/drawing/2014/main" id="{A75988A4-5124-48C8-86D0-1E1A22DADDC6}"/>
                </a:ext>
              </a:extLst>
            </p:cNvPr>
            <p:cNvSpPr/>
            <p:nvPr/>
          </p:nvSpPr>
          <p:spPr>
            <a:xfrm rot="16200000">
              <a:off x="7874216" y="3364058"/>
              <a:ext cx="671780" cy="623924"/>
            </a:xfrm>
            <a:prstGeom prst="flowChartOffpageConnector">
              <a:avLst/>
            </a:prstGeom>
            <a:solidFill>
              <a:srgbClr val="00999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Flowchart: Off-page Connector 21">
              <a:extLst>
                <a:ext uri="{FF2B5EF4-FFF2-40B4-BE49-F238E27FC236}">
                  <a16:creationId xmlns:a16="http://schemas.microsoft.com/office/drawing/2014/main" id="{487C7065-EB0B-4872-A5D6-DCEC7199DFD0}"/>
                </a:ext>
              </a:extLst>
            </p:cNvPr>
            <p:cNvSpPr/>
            <p:nvPr/>
          </p:nvSpPr>
          <p:spPr>
            <a:xfrm rot="5400000">
              <a:off x="358550" y="3360882"/>
              <a:ext cx="671780" cy="623924"/>
            </a:xfrm>
            <a:prstGeom prst="flowChartOffpageConnector">
              <a:avLst/>
            </a:prstGeom>
            <a:solidFill>
              <a:srgbClr val="00999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206D9E-9FD9-4AD4-81F3-1CF9CF1CCC41}"/>
              </a:ext>
            </a:extLst>
          </p:cNvPr>
          <p:cNvSpPr>
            <a:spLocks noGrp="1"/>
          </p:cNvSpPr>
          <p:nvPr>
            <p:ph type="body" sz="quarter" idx="11"/>
          </p:nvPr>
        </p:nvSpPr>
        <p:spPr>
          <a:xfrm>
            <a:off x="439738" y="411163"/>
            <a:ext cx="7661275" cy="623887"/>
          </a:xfrm>
        </p:spPr>
        <p:txBody>
          <a:bodyPr/>
          <a:lstStyle/>
          <a:p>
            <a:pPr>
              <a:defRPr/>
            </a:pPr>
            <a:r>
              <a:t>Our commitment</a:t>
            </a:r>
          </a:p>
        </p:txBody>
      </p:sp>
      <p:sp>
        <p:nvSpPr>
          <p:cNvPr id="12291" name="Text Placeholder 2">
            <a:extLst>
              <a:ext uri="{FF2B5EF4-FFF2-40B4-BE49-F238E27FC236}">
                <a16:creationId xmlns:a16="http://schemas.microsoft.com/office/drawing/2014/main" id="{B7DBF4CB-7481-68C4-5C65-540E237FCF90}"/>
              </a:ext>
            </a:extLst>
          </p:cNvPr>
          <p:cNvSpPr>
            <a:spLocks noGrp="1" noChangeArrowheads="1"/>
          </p:cNvSpPr>
          <p:nvPr>
            <p:ph type="body" sz="quarter" idx="13"/>
          </p:nvPr>
        </p:nvSpPr>
        <p:spPr bwMode="auto">
          <a:xfrm>
            <a:off x="439738" y="1131888"/>
            <a:ext cx="3340100" cy="3697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bodyPr>
          <a:lstStyle/>
          <a:p>
            <a:pPr algn="ctr">
              <a:spcBef>
                <a:spcPct val="0"/>
              </a:spcBef>
            </a:pPr>
            <a:r>
              <a:rPr lang="en-US" altLang="en-US" sz="1800" i="1">
                <a:latin typeface="Calibri"/>
                <a:ea typeface="MS PGothic"/>
                <a:cs typeface="Calibri"/>
              </a:rPr>
              <a:t>“We are committed to ensuring the success of our learner and faculty and contributing to the health in the Province of British Columbia”</a:t>
            </a:r>
          </a:p>
          <a:p>
            <a:pPr algn="ctr">
              <a:spcBef>
                <a:spcPct val="0"/>
              </a:spcBef>
            </a:pPr>
            <a:r>
              <a:rPr lang="en-US" altLang="en-US" sz="1200" i="1">
                <a:latin typeface="Calibri"/>
                <a:ea typeface="MS PGothic"/>
                <a:cs typeface="Calibri"/>
              </a:rPr>
              <a:t>Anita Palepu</a:t>
            </a:r>
          </a:p>
          <a:p>
            <a:pPr algn="ctr">
              <a:spcBef>
                <a:spcPct val="0"/>
              </a:spcBef>
            </a:pPr>
            <a:r>
              <a:rPr lang="en-US" altLang="en-US" sz="1200" i="1">
                <a:latin typeface="Calibri"/>
                <a:ea typeface="MS PGothic"/>
                <a:cs typeface="Calibri"/>
              </a:rPr>
              <a:t>Professor and Eric W. Hamber Chair</a:t>
            </a:r>
          </a:p>
          <a:p>
            <a:pPr algn="ctr">
              <a:spcBef>
                <a:spcPct val="0"/>
              </a:spcBef>
            </a:pPr>
            <a:r>
              <a:rPr lang="en-US" altLang="en-US" sz="1200" i="1">
                <a:latin typeface="Calibri"/>
                <a:ea typeface="MS PGothic"/>
                <a:cs typeface="Calibri"/>
              </a:rPr>
              <a:t>Head, Department of Medicine</a:t>
            </a:r>
          </a:p>
          <a:p>
            <a:pPr algn="ctr">
              <a:spcBef>
                <a:spcPct val="0"/>
              </a:spcBef>
            </a:pPr>
            <a:r>
              <a:rPr lang="en-US" altLang="en-US" sz="1200" i="1">
                <a:latin typeface="Calibri"/>
                <a:ea typeface="MS PGothic"/>
                <a:cs typeface="Calibri"/>
              </a:rPr>
              <a:t>University of British Columbia</a:t>
            </a:r>
          </a:p>
        </p:txBody>
      </p:sp>
      <p:pic>
        <p:nvPicPr>
          <p:cNvPr id="12292" name="Picture 4">
            <a:extLst>
              <a:ext uri="{FF2B5EF4-FFF2-40B4-BE49-F238E27FC236}">
                <a16:creationId xmlns:a16="http://schemas.microsoft.com/office/drawing/2014/main" id="{2B93AFB8-396C-3DB6-850F-DD040D8F23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1635125"/>
            <a:ext cx="3140075"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A048FE-BF09-4ED1-AD63-E6DB73BDB2E6}"/>
              </a:ext>
            </a:extLst>
          </p:cNvPr>
          <p:cNvSpPr>
            <a:spLocks noGrp="1"/>
          </p:cNvSpPr>
          <p:nvPr>
            <p:ph type="body" sz="quarter" idx="11"/>
          </p:nvPr>
        </p:nvSpPr>
        <p:spPr>
          <a:xfrm>
            <a:off x="349250" y="252413"/>
            <a:ext cx="7661275" cy="623887"/>
          </a:xfrm>
        </p:spPr>
        <p:txBody>
          <a:bodyPr/>
          <a:lstStyle/>
          <a:p>
            <a:pPr>
              <a:defRPr/>
            </a:pPr>
            <a:r>
              <a:t>Planning process, timeline and proposed engagement</a:t>
            </a:r>
          </a:p>
        </p:txBody>
      </p:sp>
      <p:sp>
        <p:nvSpPr>
          <p:cNvPr id="5" name="Chevron 8">
            <a:extLst>
              <a:ext uri="{FF2B5EF4-FFF2-40B4-BE49-F238E27FC236}">
                <a16:creationId xmlns:a16="http://schemas.microsoft.com/office/drawing/2014/main" id="{A1D29373-FDA8-4582-A9E6-0FA36C27F60D}"/>
              </a:ext>
            </a:extLst>
          </p:cNvPr>
          <p:cNvSpPr/>
          <p:nvPr/>
        </p:nvSpPr>
        <p:spPr bwMode="auto">
          <a:xfrm>
            <a:off x="3632200" y="1011238"/>
            <a:ext cx="1768475" cy="627062"/>
          </a:xfrm>
          <a:prstGeom prst="chevron">
            <a:avLst>
              <a:gd name="adj" fmla="val 27551"/>
            </a:avLst>
          </a:prstGeom>
          <a:solidFill>
            <a:srgbClr val="D6ACC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spcAft>
                <a:spcPts val="150"/>
              </a:spcAft>
              <a:defRPr/>
            </a:pPr>
            <a:r>
              <a:rPr lang="en-US" sz="1050" b="1">
                <a:solidFill>
                  <a:srgbClr val="003550"/>
                </a:solidFill>
                <a:latin typeface="Calibri" panose="020F0502020204030204" pitchFamily="34" charset="0"/>
                <a:cs typeface="Calibri" panose="020F0502020204030204" pitchFamily="34" charset="0"/>
              </a:rPr>
              <a:t>PHASE 2</a:t>
            </a:r>
          </a:p>
          <a:p>
            <a:pPr algn="ctr">
              <a:spcAft>
                <a:spcPts val="150"/>
              </a:spcAft>
              <a:defRPr/>
            </a:pPr>
            <a:r>
              <a:rPr lang="en-US" sz="1050" b="1">
                <a:solidFill>
                  <a:srgbClr val="003550"/>
                </a:solidFill>
                <a:latin typeface="Calibri" panose="020F0502020204030204" pitchFamily="34" charset="0"/>
                <a:cs typeface="Calibri" panose="020F0502020204030204" pitchFamily="34" charset="0"/>
              </a:rPr>
              <a:t>Strategy Development</a:t>
            </a:r>
          </a:p>
          <a:p>
            <a:pPr algn="ctr">
              <a:spcAft>
                <a:spcPts val="150"/>
              </a:spcAft>
              <a:defRPr/>
            </a:pPr>
            <a:r>
              <a:rPr lang="en-US" sz="1050" b="1">
                <a:solidFill>
                  <a:srgbClr val="003550"/>
                </a:solidFill>
                <a:latin typeface="Calibri" panose="020F0502020204030204" pitchFamily="34" charset="0"/>
                <a:cs typeface="Calibri" panose="020F0502020204030204" pitchFamily="34" charset="0"/>
              </a:rPr>
              <a:t>Jun 15 – Oct 1</a:t>
            </a:r>
          </a:p>
        </p:txBody>
      </p:sp>
      <p:sp>
        <p:nvSpPr>
          <p:cNvPr id="6" name="Pentagon 10">
            <a:extLst>
              <a:ext uri="{FF2B5EF4-FFF2-40B4-BE49-F238E27FC236}">
                <a16:creationId xmlns:a16="http://schemas.microsoft.com/office/drawing/2014/main" id="{0A6FD5E4-9561-47E0-B94C-80E0144BA7F8}"/>
              </a:ext>
            </a:extLst>
          </p:cNvPr>
          <p:cNvSpPr/>
          <p:nvPr/>
        </p:nvSpPr>
        <p:spPr bwMode="auto">
          <a:xfrm>
            <a:off x="636588" y="1011238"/>
            <a:ext cx="1517650" cy="627062"/>
          </a:xfrm>
          <a:prstGeom prst="homePlate">
            <a:avLst>
              <a:gd name="adj" fmla="val 27273"/>
            </a:avLst>
          </a:prstGeom>
          <a:solidFill>
            <a:srgbClr val="97AED3"/>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spcAft>
                <a:spcPts val="150"/>
              </a:spcAft>
              <a:defRPr/>
            </a:pPr>
            <a:r>
              <a:rPr lang="en-US" sz="1050" b="1">
                <a:solidFill>
                  <a:srgbClr val="003550"/>
                </a:solidFill>
                <a:latin typeface="Calibri" panose="020F0502020204030204" pitchFamily="34" charset="0"/>
                <a:cs typeface="Calibri" panose="020F0502020204030204" pitchFamily="34" charset="0"/>
              </a:rPr>
              <a:t>PHASE 0</a:t>
            </a:r>
          </a:p>
          <a:p>
            <a:pPr algn="ctr">
              <a:spcAft>
                <a:spcPts val="150"/>
              </a:spcAft>
              <a:defRPr/>
            </a:pPr>
            <a:r>
              <a:rPr lang="en-US" sz="1050" b="1">
                <a:solidFill>
                  <a:srgbClr val="003550"/>
                </a:solidFill>
                <a:latin typeface="Calibri" panose="020F0502020204030204" pitchFamily="34" charset="0"/>
                <a:cs typeface="Calibri" panose="020F0502020204030204" pitchFamily="34" charset="0"/>
              </a:rPr>
              <a:t>Project Planning</a:t>
            </a:r>
          </a:p>
          <a:p>
            <a:pPr algn="ctr">
              <a:spcAft>
                <a:spcPts val="150"/>
              </a:spcAft>
              <a:defRPr/>
            </a:pPr>
            <a:r>
              <a:rPr lang="en-US" sz="1050" b="1">
                <a:solidFill>
                  <a:srgbClr val="003550"/>
                </a:solidFill>
                <a:latin typeface="Calibri" panose="020F0502020204030204" pitchFamily="34" charset="0"/>
                <a:cs typeface="Calibri" panose="020F0502020204030204" pitchFamily="34" charset="0"/>
              </a:rPr>
              <a:t>Feb - Apr</a:t>
            </a:r>
          </a:p>
        </p:txBody>
      </p:sp>
      <p:sp>
        <p:nvSpPr>
          <p:cNvPr id="7" name="Chevron 6">
            <a:extLst>
              <a:ext uri="{FF2B5EF4-FFF2-40B4-BE49-F238E27FC236}">
                <a16:creationId xmlns:a16="http://schemas.microsoft.com/office/drawing/2014/main" id="{13EC144C-60E8-4710-AFAE-A90522497B24}"/>
              </a:ext>
            </a:extLst>
          </p:cNvPr>
          <p:cNvSpPr/>
          <p:nvPr/>
        </p:nvSpPr>
        <p:spPr bwMode="auto">
          <a:xfrm>
            <a:off x="5303838" y="998538"/>
            <a:ext cx="1592262" cy="627062"/>
          </a:xfrm>
          <a:prstGeom prst="chevron">
            <a:avLst>
              <a:gd name="adj" fmla="val 27551"/>
            </a:avLst>
          </a:prstGeom>
          <a:solidFill>
            <a:srgbClr val="E5CBB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spcAft>
                <a:spcPts val="150"/>
              </a:spcAft>
              <a:defRPr/>
            </a:pPr>
            <a:r>
              <a:rPr lang="en-US" sz="1050" b="1">
                <a:solidFill>
                  <a:srgbClr val="003550"/>
                </a:solidFill>
                <a:latin typeface="Calibri" panose="020F0502020204030204" pitchFamily="34" charset="0"/>
                <a:cs typeface="Calibri" panose="020F0502020204030204" pitchFamily="34" charset="0"/>
              </a:rPr>
              <a:t>PHASE 3</a:t>
            </a:r>
          </a:p>
          <a:p>
            <a:pPr algn="ctr">
              <a:spcAft>
                <a:spcPts val="150"/>
              </a:spcAft>
              <a:defRPr/>
            </a:pPr>
            <a:r>
              <a:rPr lang="en-US" sz="1050" b="1">
                <a:solidFill>
                  <a:srgbClr val="003550"/>
                </a:solidFill>
                <a:latin typeface="Calibri" panose="020F0502020204030204" pitchFamily="34" charset="0"/>
                <a:cs typeface="Calibri" panose="020F0502020204030204" pitchFamily="34" charset="0"/>
              </a:rPr>
              <a:t>Activation</a:t>
            </a:r>
          </a:p>
          <a:p>
            <a:pPr algn="ctr">
              <a:spcAft>
                <a:spcPts val="150"/>
              </a:spcAft>
              <a:defRPr/>
            </a:pPr>
            <a:r>
              <a:rPr lang="en-US" sz="1050" b="1">
                <a:solidFill>
                  <a:srgbClr val="003550"/>
                </a:solidFill>
                <a:latin typeface="Calibri" panose="020F0502020204030204" pitchFamily="34" charset="0"/>
                <a:cs typeface="Calibri" panose="020F0502020204030204" pitchFamily="34" charset="0"/>
              </a:rPr>
              <a:t>Oct 1 – Dec 20</a:t>
            </a:r>
          </a:p>
        </p:txBody>
      </p:sp>
      <p:sp>
        <p:nvSpPr>
          <p:cNvPr id="8" name="Chevron 8">
            <a:extLst>
              <a:ext uri="{FF2B5EF4-FFF2-40B4-BE49-F238E27FC236}">
                <a16:creationId xmlns:a16="http://schemas.microsoft.com/office/drawing/2014/main" id="{11A9D248-929A-4610-9EB5-09735100B84B}"/>
              </a:ext>
            </a:extLst>
          </p:cNvPr>
          <p:cNvSpPr/>
          <p:nvPr/>
        </p:nvSpPr>
        <p:spPr bwMode="auto">
          <a:xfrm>
            <a:off x="6799263" y="1011238"/>
            <a:ext cx="1517650" cy="627062"/>
          </a:xfrm>
          <a:prstGeom prst="chevron">
            <a:avLst>
              <a:gd name="adj" fmla="val 27551"/>
            </a:avLst>
          </a:prstGeom>
          <a:solidFill>
            <a:srgbClr val="F2D89E"/>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spcAft>
                <a:spcPts val="150"/>
              </a:spcAft>
              <a:defRPr/>
            </a:pPr>
            <a:r>
              <a:rPr lang="en-US" sz="1050" b="1">
                <a:solidFill>
                  <a:srgbClr val="003550"/>
                </a:solidFill>
                <a:latin typeface="Calibri" panose="020F0502020204030204" pitchFamily="34" charset="0"/>
                <a:cs typeface="Calibri" panose="020F0502020204030204" pitchFamily="34" charset="0"/>
              </a:rPr>
              <a:t>PHASE 4</a:t>
            </a:r>
          </a:p>
          <a:p>
            <a:pPr algn="ctr">
              <a:spcAft>
                <a:spcPts val="150"/>
              </a:spcAft>
              <a:defRPr/>
            </a:pPr>
            <a:r>
              <a:rPr lang="en-US" sz="1050" b="1">
                <a:solidFill>
                  <a:srgbClr val="003550"/>
                </a:solidFill>
                <a:latin typeface="Calibri" panose="020F0502020204030204" pitchFamily="34" charset="0"/>
                <a:cs typeface="Calibri" panose="020F0502020204030204" pitchFamily="34" charset="0"/>
              </a:rPr>
              <a:t>Implementation &amp; Sustainment</a:t>
            </a:r>
          </a:p>
        </p:txBody>
      </p:sp>
      <p:sp>
        <p:nvSpPr>
          <p:cNvPr id="9" name="Chevron 8">
            <a:extLst>
              <a:ext uri="{FF2B5EF4-FFF2-40B4-BE49-F238E27FC236}">
                <a16:creationId xmlns:a16="http://schemas.microsoft.com/office/drawing/2014/main" id="{A1D29373-FDA8-4582-A9E6-0FA36C27F60D}"/>
              </a:ext>
            </a:extLst>
          </p:cNvPr>
          <p:cNvSpPr/>
          <p:nvPr/>
        </p:nvSpPr>
        <p:spPr bwMode="auto">
          <a:xfrm>
            <a:off x="2057400" y="1011238"/>
            <a:ext cx="1671638" cy="627062"/>
          </a:xfrm>
          <a:prstGeom prst="chevron">
            <a:avLst>
              <a:gd name="adj" fmla="val 27551"/>
            </a:avLst>
          </a:prstGeom>
          <a:solidFill>
            <a:srgbClr val="7AC7D5"/>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spcAft>
                <a:spcPts val="150"/>
              </a:spcAft>
              <a:defRPr/>
            </a:pPr>
            <a:r>
              <a:rPr lang="en-US" sz="1050" b="1">
                <a:solidFill>
                  <a:srgbClr val="003550"/>
                </a:solidFill>
                <a:latin typeface="Calibri" panose="020F0502020204030204" pitchFamily="34" charset="0"/>
                <a:cs typeface="Calibri" panose="020F0502020204030204" pitchFamily="34" charset="0"/>
              </a:rPr>
              <a:t>PHASE 1</a:t>
            </a:r>
          </a:p>
          <a:p>
            <a:pPr algn="ctr">
              <a:spcAft>
                <a:spcPts val="150"/>
              </a:spcAft>
              <a:defRPr/>
            </a:pPr>
            <a:r>
              <a:rPr lang="en-US" sz="1050" b="1">
                <a:solidFill>
                  <a:srgbClr val="003550"/>
                </a:solidFill>
                <a:latin typeface="Calibri" panose="020F0502020204030204" pitchFamily="34" charset="0"/>
                <a:cs typeface="Calibri" panose="020F0502020204030204" pitchFamily="34" charset="0"/>
              </a:rPr>
              <a:t>Situation Assessment</a:t>
            </a:r>
          </a:p>
          <a:p>
            <a:pPr algn="ctr">
              <a:spcAft>
                <a:spcPts val="150"/>
              </a:spcAft>
              <a:defRPr/>
            </a:pPr>
            <a:r>
              <a:rPr lang="en-US" sz="1050" b="1">
                <a:solidFill>
                  <a:srgbClr val="003550"/>
                </a:solidFill>
                <a:latin typeface="Calibri" panose="020F0502020204030204" pitchFamily="34" charset="0"/>
                <a:cs typeface="Calibri" panose="020F0502020204030204" pitchFamily="34" charset="0"/>
              </a:rPr>
              <a:t>Apr – Jun 15</a:t>
            </a:r>
          </a:p>
        </p:txBody>
      </p:sp>
      <p:grpSp>
        <p:nvGrpSpPr>
          <p:cNvPr id="13320" name="Group 8">
            <a:extLst>
              <a:ext uri="{FF2B5EF4-FFF2-40B4-BE49-F238E27FC236}">
                <a16:creationId xmlns:a16="http://schemas.microsoft.com/office/drawing/2014/main" id="{02E551B1-DEF2-D4EA-05DE-12E3D79BCC89}"/>
              </a:ext>
            </a:extLst>
          </p:cNvPr>
          <p:cNvGrpSpPr>
            <a:grpSpLocks/>
          </p:cNvGrpSpPr>
          <p:nvPr/>
        </p:nvGrpSpPr>
        <p:grpSpPr bwMode="auto">
          <a:xfrm>
            <a:off x="306388" y="1728788"/>
            <a:ext cx="8081962" cy="3290887"/>
            <a:chOff x="384436" y="777874"/>
            <a:chExt cx="8081702" cy="3290744"/>
          </a:xfrm>
        </p:grpSpPr>
        <p:sp>
          <p:nvSpPr>
            <p:cNvPr id="11" name="Text Placeholder 2">
              <a:extLst>
                <a:ext uri="{FF2B5EF4-FFF2-40B4-BE49-F238E27FC236}">
                  <a16:creationId xmlns:a16="http://schemas.microsoft.com/office/drawing/2014/main" id="{6BC0D1B9-2298-49F7-B33D-B1BC69FC89CF}"/>
                </a:ext>
              </a:extLst>
            </p:cNvPr>
            <p:cNvSpPr txBox="1">
              <a:spLocks/>
            </p:cNvSpPr>
            <p:nvPr/>
          </p:nvSpPr>
          <p:spPr>
            <a:xfrm>
              <a:off x="730500" y="777874"/>
              <a:ext cx="7735638" cy="1433450"/>
            </a:xfrm>
            <a:prstGeom prst="rect">
              <a:avLst/>
            </a:prstGeom>
            <a:noFill/>
            <a:ln>
              <a:solidFill>
                <a:schemeClr val="bg1"/>
              </a:solidFill>
            </a:ln>
          </p:spPr>
          <p:txBody>
            <a:bodyPr tIns="91440" bIns="91440"/>
            <a:lstStyle>
              <a:lvl1pPr marL="0" indent="0" algn="l" defTabSz="457200" rtl="0" eaLnBrk="0" fontAlgn="base" hangingPunct="0">
                <a:lnSpc>
                  <a:spcPct val="130000"/>
                </a:lnSpc>
                <a:spcBef>
                  <a:spcPts val="0"/>
                </a:spcBef>
                <a:spcAft>
                  <a:spcPct val="0"/>
                </a:spcAft>
                <a:buFontTx/>
                <a:buNone/>
                <a:defRPr sz="1500" kern="1200">
                  <a:solidFill>
                    <a:schemeClr val="tx1"/>
                  </a:solidFill>
                  <a:latin typeface="+mn-lt"/>
                  <a:ea typeface="MS PGothic" panose="020B0600070205080204" pitchFamily="34" charset="-128"/>
                  <a:cs typeface="Arial"/>
                </a:defRPr>
              </a:lvl1pPr>
              <a:lvl2pPr marL="0" indent="-180000" algn="l" defTabSz="457200" rtl="0" eaLnBrk="0" fontAlgn="base" hangingPunct="0">
                <a:lnSpc>
                  <a:spcPct val="130000"/>
                </a:lnSpc>
                <a:spcBef>
                  <a:spcPts val="0"/>
                </a:spcBef>
                <a:spcAft>
                  <a:spcPct val="0"/>
                </a:spcAft>
                <a:buFont typeface="Arial"/>
                <a:buChar char="•"/>
                <a:defRPr sz="1500" kern="1200">
                  <a:solidFill>
                    <a:schemeClr val="tx1"/>
                  </a:solidFill>
                  <a:latin typeface="+mn-lt"/>
                  <a:ea typeface="MS PGothic" panose="020B0600070205080204" pitchFamily="34" charset="-128"/>
                  <a:cs typeface="Arial"/>
                </a:defRPr>
              </a:lvl2pPr>
              <a:lvl3pPr marL="540000" indent="-180000" algn="l" defTabSz="457200" rtl="0" eaLnBrk="0" fontAlgn="base" hangingPunct="0">
                <a:lnSpc>
                  <a:spcPct val="130000"/>
                </a:lnSpc>
                <a:spcBef>
                  <a:spcPts val="0"/>
                </a:spcBef>
                <a:spcAft>
                  <a:spcPct val="0"/>
                </a:spcAft>
                <a:buFont typeface="Arial" panose="020B0604020202020204" pitchFamily="34" charset="0"/>
                <a:buChar char="•"/>
                <a:defRPr sz="1500" b="0" i="0" kern="1200">
                  <a:solidFill>
                    <a:schemeClr val="tx1"/>
                  </a:solidFill>
                  <a:latin typeface="+mn-lt"/>
                  <a:ea typeface="MS PGothic" panose="020B0600070205080204" pitchFamily="34" charset="-128"/>
                  <a:cs typeface="Arial"/>
                </a:defRPr>
              </a:lvl3pPr>
              <a:lvl4pPr marL="900000" indent="-180000" algn="l" defTabSz="457200" rtl="0" eaLnBrk="0" fontAlgn="base" hangingPunct="0">
                <a:lnSpc>
                  <a:spcPct val="130000"/>
                </a:lnSpc>
                <a:spcBef>
                  <a:spcPts val="0"/>
                </a:spcBef>
                <a:spcAft>
                  <a:spcPct val="0"/>
                </a:spcAft>
                <a:buFont typeface="Arial"/>
                <a:buChar char="•"/>
                <a:defRPr sz="1500" b="0" i="0" kern="1200">
                  <a:solidFill>
                    <a:schemeClr val="tx1"/>
                  </a:solidFill>
                  <a:latin typeface="+mn-lt"/>
                  <a:ea typeface="MS PGothic" panose="020B0600070205080204" pitchFamily="34" charset="-128"/>
                  <a:cs typeface="Arial"/>
                </a:defRPr>
              </a:lvl4pPr>
              <a:lvl5pPr marL="1260000" indent="-180000" algn="l" defTabSz="457200" rtl="0" eaLnBrk="0" fontAlgn="base" hangingPunct="0">
                <a:lnSpc>
                  <a:spcPct val="130000"/>
                </a:lnSpc>
                <a:spcBef>
                  <a:spcPts val="0"/>
                </a:spcBef>
                <a:spcAft>
                  <a:spcPct val="0"/>
                </a:spcAft>
                <a:buFont typeface="Arial"/>
                <a:buChar char="•"/>
                <a:defRPr sz="1500" b="0" i="0" kern="1200">
                  <a:solidFill>
                    <a:schemeClr val="tx1"/>
                  </a:solidFill>
                  <a:latin typeface="+mn-lt"/>
                  <a:ea typeface="MS PGothic" panose="020B0600070205080204"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spcAft>
                  <a:spcPts val="600"/>
                </a:spcAft>
                <a:defRPr/>
              </a:pPr>
              <a:endParaRPr lang="en-US" sz="1800">
                <a:solidFill>
                  <a:schemeClr val="bg1">
                    <a:lumMod val="95000"/>
                  </a:schemeClr>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2" name="Text Placeholder 2">
              <a:extLst>
                <a:ext uri="{FF2B5EF4-FFF2-40B4-BE49-F238E27FC236}">
                  <a16:creationId xmlns:a16="http://schemas.microsoft.com/office/drawing/2014/main" id="{F5584A94-9618-436B-A76A-CCB0275AE6B6}"/>
                </a:ext>
              </a:extLst>
            </p:cNvPr>
            <p:cNvSpPr txBox="1">
              <a:spLocks/>
            </p:cNvSpPr>
            <p:nvPr/>
          </p:nvSpPr>
          <p:spPr bwMode="auto">
            <a:xfrm rot="16200000">
              <a:off x="-188624" y="1350934"/>
              <a:ext cx="1433450" cy="287328"/>
            </a:xfrm>
            <a:prstGeom prst="rect">
              <a:avLst/>
            </a:prstGeom>
            <a:noFill/>
            <a:ln w="9525">
              <a:solidFill>
                <a:schemeClr val="bg1"/>
              </a:solidFill>
              <a:miter lim="800000"/>
              <a:headEnd/>
              <a:tailEnd/>
            </a:ln>
          </p:spPr>
          <p:txBody>
            <a:bodyPr lIns="0" tIns="0" rIns="0" bIns="91440"/>
            <a:lstStyle>
              <a:lvl1pPr>
                <a:defRPr sz="2400">
                  <a:solidFill>
                    <a:schemeClr val="tx1"/>
                  </a:solidFill>
                  <a:latin typeface="Arial" panose="020B0604020202020204" pitchFamily="34" charset="0"/>
                  <a:ea typeface="MS PGothic" panose="020B0600070205080204" pitchFamily="34" charset="-128"/>
                </a:defRPr>
              </a:lvl1pPr>
              <a:lvl2pPr indent="-179388">
                <a:defRPr sz="2400">
                  <a:solidFill>
                    <a:schemeClr val="tx1"/>
                  </a:solidFill>
                  <a:latin typeface="Arial" panose="020B0604020202020204" pitchFamily="34" charset="0"/>
                  <a:ea typeface="MS PGothic" panose="020B0600070205080204" pitchFamily="34" charset="-128"/>
                </a:defRPr>
              </a:lvl2pPr>
              <a:lvl3pPr marL="539750" indent="-179388">
                <a:defRPr sz="2400">
                  <a:solidFill>
                    <a:schemeClr val="tx1"/>
                  </a:solidFill>
                  <a:latin typeface="Arial" panose="020B0604020202020204" pitchFamily="34" charset="0"/>
                  <a:ea typeface="MS PGothic" panose="020B0600070205080204" pitchFamily="34" charset="-128"/>
                </a:defRPr>
              </a:lvl3pPr>
              <a:lvl4pPr marL="898525" indent="-179388">
                <a:defRPr sz="2400">
                  <a:solidFill>
                    <a:schemeClr val="tx1"/>
                  </a:solidFill>
                  <a:latin typeface="Arial" panose="020B0604020202020204" pitchFamily="34" charset="0"/>
                  <a:ea typeface="MS PGothic" panose="020B0600070205080204" pitchFamily="34" charset="-128"/>
                </a:defRPr>
              </a:lvl4pPr>
              <a:lvl5pPr marL="1258888" indent="-179388">
                <a:defRPr sz="2400">
                  <a:solidFill>
                    <a:schemeClr val="tx1"/>
                  </a:solidFill>
                  <a:latin typeface="Arial" panose="020B0604020202020204" pitchFamily="34" charset="0"/>
                  <a:ea typeface="MS PGothic" panose="020B0600070205080204" pitchFamily="34" charset="-128"/>
                </a:defRPr>
              </a:lvl5pPr>
              <a:lvl6pPr marL="17160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1732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26304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0876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lnSpc>
                  <a:spcPct val="130000"/>
                </a:lnSpc>
                <a:defRPr/>
              </a:pPr>
              <a:r>
                <a:rPr lang="en-US" altLang="en-US" sz="1400" b="1">
                  <a:solidFill>
                    <a:schemeClr val="bg1">
                      <a:lumMod val="95000"/>
                    </a:schemeClr>
                  </a:solidFill>
                  <a:latin typeface="Calibri" panose="020F0502020204030204" pitchFamily="34" charset="0"/>
                  <a:cs typeface="Calibri" panose="020F0502020204030204" pitchFamily="34" charset="0"/>
                </a:rPr>
                <a:t>Plan Outputs </a:t>
              </a:r>
            </a:p>
          </p:txBody>
        </p:sp>
        <p:sp>
          <p:nvSpPr>
            <p:cNvPr id="13" name="Text Placeholder 2">
              <a:extLst>
                <a:ext uri="{FF2B5EF4-FFF2-40B4-BE49-F238E27FC236}">
                  <a16:creationId xmlns:a16="http://schemas.microsoft.com/office/drawing/2014/main" id="{F3E1E770-1F13-4C03-AB48-E6FE42706D6E}"/>
                </a:ext>
              </a:extLst>
            </p:cNvPr>
            <p:cNvSpPr txBox="1">
              <a:spLocks/>
            </p:cNvSpPr>
            <p:nvPr/>
          </p:nvSpPr>
          <p:spPr bwMode="auto">
            <a:xfrm rot="16200000">
              <a:off x="-366418" y="3028850"/>
              <a:ext cx="1789035" cy="287328"/>
            </a:xfrm>
            <a:prstGeom prst="rect">
              <a:avLst/>
            </a:prstGeom>
            <a:noFill/>
            <a:ln w="9525">
              <a:solidFill>
                <a:schemeClr val="bg1"/>
              </a:solidFill>
              <a:miter lim="800000"/>
              <a:headEnd/>
              <a:tailEnd/>
            </a:ln>
          </p:spPr>
          <p:txBody>
            <a:bodyPr lIns="0" tIns="0" rIns="0" bIns="91440"/>
            <a:lstStyle>
              <a:lvl1pPr>
                <a:defRPr sz="2400">
                  <a:solidFill>
                    <a:schemeClr val="tx1"/>
                  </a:solidFill>
                  <a:latin typeface="Arial" panose="020B0604020202020204" pitchFamily="34" charset="0"/>
                  <a:ea typeface="MS PGothic" panose="020B0600070205080204" pitchFamily="34" charset="-128"/>
                </a:defRPr>
              </a:lvl1pPr>
              <a:lvl2pPr indent="-179388">
                <a:defRPr sz="2400">
                  <a:solidFill>
                    <a:schemeClr val="tx1"/>
                  </a:solidFill>
                  <a:latin typeface="Arial" panose="020B0604020202020204" pitchFamily="34" charset="0"/>
                  <a:ea typeface="MS PGothic" panose="020B0600070205080204" pitchFamily="34" charset="-128"/>
                </a:defRPr>
              </a:lvl2pPr>
              <a:lvl3pPr marL="539750" indent="-179388">
                <a:defRPr sz="2400">
                  <a:solidFill>
                    <a:schemeClr val="tx1"/>
                  </a:solidFill>
                  <a:latin typeface="Arial" panose="020B0604020202020204" pitchFamily="34" charset="0"/>
                  <a:ea typeface="MS PGothic" panose="020B0600070205080204" pitchFamily="34" charset="-128"/>
                </a:defRPr>
              </a:lvl3pPr>
              <a:lvl4pPr marL="898525" indent="-179388">
                <a:defRPr sz="2400">
                  <a:solidFill>
                    <a:schemeClr val="tx1"/>
                  </a:solidFill>
                  <a:latin typeface="Arial" panose="020B0604020202020204" pitchFamily="34" charset="0"/>
                  <a:ea typeface="MS PGothic" panose="020B0600070205080204" pitchFamily="34" charset="-128"/>
                </a:defRPr>
              </a:lvl4pPr>
              <a:lvl5pPr marL="1258888" indent="-179388">
                <a:defRPr sz="2400">
                  <a:solidFill>
                    <a:schemeClr val="tx1"/>
                  </a:solidFill>
                  <a:latin typeface="Arial" panose="020B0604020202020204" pitchFamily="34" charset="0"/>
                  <a:ea typeface="MS PGothic" panose="020B0600070205080204" pitchFamily="34" charset="-128"/>
                </a:defRPr>
              </a:lvl5pPr>
              <a:lvl6pPr marL="17160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1732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26304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0876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lnSpc>
                  <a:spcPct val="130000"/>
                </a:lnSpc>
                <a:defRPr/>
              </a:pPr>
              <a:r>
                <a:rPr lang="en-US" altLang="en-US" sz="1400" b="1">
                  <a:solidFill>
                    <a:schemeClr val="bg1">
                      <a:lumMod val="95000"/>
                    </a:schemeClr>
                  </a:solidFill>
                  <a:latin typeface="Calibri" panose="020F0502020204030204" pitchFamily="34" charset="0"/>
                  <a:cs typeface="Calibri" panose="020F0502020204030204" pitchFamily="34" charset="0"/>
                </a:rPr>
                <a:t>Engagement Tools</a:t>
              </a:r>
            </a:p>
          </p:txBody>
        </p:sp>
        <p:sp>
          <p:nvSpPr>
            <p:cNvPr id="14" name="Text Placeholder 2">
              <a:extLst>
                <a:ext uri="{FF2B5EF4-FFF2-40B4-BE49-F238E27FC236}">
                  <a16:creationId xmlns:a16="http://schemas.microsoft.com/office/drawing/2014/main" id="{1324A347-CA94-4DC3-99F9-B8B454FB9E09}"/>
                </a:ext>
              </a:extLst>
            </p:cNvPr>
            <p:cNvSpPr txBox="1">
              <a:spLocks/>
            </p:cNvSpPr>
            <p:nvPr/>
          </p:nvSpPr>
          <p:spPr>
            <a:xfrm>
              <a:off x="730500" y="2284346"/>
              <a:ext cx="7735638" cy="1784272"/>
            </a:xfrm>
            <a:prstGeom prst="rect">
              <a:avLst/>
            </a:prstGeom>
            <a:noFill/>
            <a:ln>
              <a:solidFill>
                <a:schemeClr val="bg1"/>
              </a:solidFill>
            </a:ln>
          </p:spPr>
          <p:txBody>
            <a:bodyPr tIns="91440" bIns="91440"/>
            <a:lstStyle>
              <a:defPPr>
                <a:defRPr lang="en-US"/>
              </a:defPPr>
              <a:lvl1pPr marL="0" indent="0">
                <a:lnSpc>
                  <a:spcPct val="110000"/>
                </a:lnSpc>
                <a:spcBef>
                  <a:spcPts val="0"/>
                </a:spcBef>
                <a:spcAft>
                  <a:spcPts val="600"/>
                </a:spcAft>
                <a:buFontTx/>
                <a:buNone/>
                <a:defRPr sz="1400">
                  <a:latin typeface="+mn-lt"/>
                  <a:ea typeface="ＭＳ Ｐゴシック" panose="020B0600070205080204" pitchFamily="34" charset="-128"/>
                  <a:cs typeface="Arial"/>
                </a:defRPr>
              </a:lvl1pPr>
              <a:lvl2pPr marL="0" indent="-180000">
                <a:lnSpc>
                  <a:spcPct val="130000"/>
                </a:lnSpc>
                <a:spcBef>
                  <a:spcPts val="0"/>
                </a:spcBef>
                <a:buFont typeface="Arial"/>
                <a:buChar char="•"/>
                <a:defRPr sz="1500">
                  <a:latin typeface="+mn-lt"/>
                  <a:cs typeface="Arial"/>
                </a:defRPr>
              </a:lvl2pPr>
              <a:lvl3pPr marL="540000" indent="-180000">
                <a:lnSpc>
                  <a:spcPct val="130000"/>
                </a:lnSpc>
                <a:spcBef>
                  <a:spcPts val="0"/>
                </a:spcBef>
                <a:buFont typeface="Arial" panose="020B0604020202020204" pitchFamily="34" charset="0"/>
                <a:buChar char="•"/>
                <a:defRPr sz="1500" b="0" i="0">
                  <a:latin typeface="+mn-lt"/>
                  <a:cs typeface="Arial"/>
                </a:defRPr>
              </a:lvl3pPr>
              <a:lvl4pPr marL="900000" indent="-180000">
                <a:lnSpc>
                  <a:spcPct val="130000"/>
                </a:lnSpc>
                <a:spcBef>
                  <a:spcPts val="0"/>
                </a:spcBef>
                <a:buFont typeface="Arial"/>
                <a:buChar char="•"/>
                <a:defRPr sz="1500" b="0" i="0">
                  <a:latin typeface="+mn-lt"/>
                  <a:cs typeface="Arial"/>
                </a:defRPr>
              </a:lvl4pPr>
              <a:lvl5pPr marL="1260000" indent="-180000">
                <a:lnSpc>
                  <a:spcPct val="130000"/>
                </a:lnSpc>
                <a:spcBef>
                  <a:spcPts val="0"/>
                </a:spcBef>
                <a:buFont typeface="Arial"/>
                <a:buChar char="•"/>
                <a:defRPr sz="1500" b="0" i="0">
                  <a:latin typeface="+mn-lt"/>
                  <a:cs typeface="Arial"/>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pPr>
                <a:defRPr/>
              </a:pPr>
              <a:endParaRPr lang="en-US" sz="1600">
                <a:solidFill>
                  <a:schemeClr val="bg1">
                    <a:lumMod val="95000"/>
                  </a:schemeClr>
                </a:solidFill>
                <a:latin typeface="Calibri" panose="020F0502020204030204" pitchFamily="34" charset="0"/>
                <a:cs typeface="Calibri" panose="020F0502020204030204" pitchFamily="34" charset="0"/>
              </a:endParaRPr>
            </a:p>
          </p:txBody>
        </p:sp>
      </p:grpSp>
      <p:sp>
        <p:nvSpPr>
          <p:cNvPr id="15" name="TextBox 14">
            <a:extLst>
              <a:ext uri="{FF2B5EF4-FFF2-40B4-BE49-F238E27FC236}">
                <a16:creationId xmlns:a16="http://schemas.microsoft.com/office/drawing/2014/main" id="{881145A7-723E-4498-B630-1EF66CA34538}"/>
              </a:ext>
            </a:extLst>
          </p:cNvPr>
          <p:cNvSpPr txBox="1"/>
          <p:nvPr/>
        </p:nvSpPr>
        <p:spPr>
          <a:xfrm>
            <a:off x="652463" y="1762125"/>
            <a:ext cx="1530350" cy="1323975"/>
          </a:xfrm>
          <a:prstGeom prst="rect">
            <a:avLst/>
          </a:prstGeom>
          <a:noFill/>
        </p:spPr>
        <p:txBody>
          <a:bodyPr>
            <a:spAutoFit/>
          </a:bodyPr>
          <a:lstStyle/>
          <a:p>
            <a:pPr marL="112713" indent="-112713">
              <a:spcAft>
                <a:spcPts val="600"/>
              </a:spcAft>
              <a:buFont typeface="Arial" panose="020B0604020202020204" pitchFamily="34" charset="0"/>
              <a:buChar char="•"/>
              <a:defRPr/>
            </a:pPr>
            <a:r>
              <a:rPr lang="en-US" sz="1000">
                <a:solidFill>
                  <a:schemeClr val="bg1">
                    <a:lumMod val="95000"/>
                  </a:schemeClr>
                </a:solidFill>
                <a:latin typeface="Calibri" panose="020F0502020204030204" pitchFamily="34" charset="0"/>
                <a:cs typeface="Calibri" panose="020F0502020204030204" pitchFamily="34" charset="0"/>
              </a:rPr>
              <a:t>Stakeholder engagement plan &amp; tools (e.g. survey, website)</a:t>
            </a:r>
          </a:p>
          <a:p>
            <a:pPr marL="112713" indent="-112713">
              <a:spcAft>
                <a:spcPts val="600"/>
              </a:spcAft>
              <a:buFont typeface="Arial" panose="020B0604020202020204" pitchFamily="34" charset="0"/>
              <a:buChar char="•"/>
              <a:defRPr/>
            </a:pPr>
            <a:r>
              <a:rPr lang="en-US" sz="1000">
                <a:solidFill>
                  <a:schemeClr val="bg1">
                    <a:lumMod val="95000"/>
                  </a:schemeClr>
                </a:solidFill>
                <a:latin typeface="Calibri" panose="020F0502020204030204" pitchFamily="34" charset="0"/>
                <a:cs typeface="Calibri" panose="020F0502020204030204" pitchFamily="34" charset="0"/>
              </a:rPr>
              <a:t>Project Plan</a:t>
            </a:r>
          </a:p>
          <a:p>
            <a:pPr marL="112713" indent="-112713">
              <a:spcAft>
                <a:spcPts val="600"/>
              </a:spcAft>
              <a:buFont typeface="Arial" panose="020B0604020202020204" pitchFamily="34" charset="0"/>
              <a:buChar char="•"/>
              <a:defRPr/>
            </a:pPr>
            <a:r>
              <a:rPr lang="en-US" sz="1000">
                <a:solidFill>
                  <a:schemeClr val="bg1">
                    <a:lumMod val="95000"/>
                  </a:schemeClr>
                </a:solidFill>
                <a:latin typeface="Calibri" panose="020F0502020204030204" pitchFamily="34" charset="0"/>
                <a:cs typeface="Calibri" panose="020F0502020204030204" pitchFamily="34" charset="0"/>
              </a:rPr>
              <a:t>Working group membership</a:t>
            </a:r>
          </a:p>
        </p:txBody>
      </p:sp>
      <p:sp>
        <p:nvSpPr>
          <p:cNvPr id="16" name="TextBox 15">
            <a:extLst>
              <a:ext uri="{FF2B5EF4-FFF2-40B4-BE49-F238E27FC236}">
                <a16:creationId xmlns:a16="http://schemas.microsoft.com/office/drawing/2014/main" id="{93C61426-CB0C-4CAB-AEEA-C155F757A757}"/>
              </a:ext>
            </a:extLst>
          </p:cNvPr>
          <p:cNvSpPr txBox="1"/>
          <p:nvPr/>
        </p:nvSpPr>
        <p:spPr>
          <a:xfrm>
            <a:off x="2139950" y="1762125"/>
            <a:ext cx="1514475" cy="1016000"/>
          </a:xfrm>
          <a:prstGeom prst="rect">
            <a:avLst/>
          </a:prstGeom>
          <a:noFill/>
        </p:spPr>
        <p:txBody>
          <a:bodyPr>
            <a:spAutoFit/>
          </a:bodyPr>
          <a:lstStyle/>
          <a:p>
            <a:pPr marL="112713" indent="-112713">
              <a:spcAft>
                <a:spcPts val="600"/>
              </a:spcAft>
              <a:buFont typeface="Arial" panose="020B0604020202020204" pitchFamily="34" charset="0"/>
              <a:buChar char="•"/>
              <a:defRPr/>
            </a:pPr>
            <a:r>
              <a:rPr lang="en-US" sz="1000">
                <a:solidFill>
                  <a:schemeClr val="bg1">
                    <a:lumMod val="95000"/>
                  </a:schemeClr>
                </a:solidFill>
                <a:latin typeface="Calibri" panose="020F0502020204030204" pitchFamily="34" charset="0"/>
                <a:cs typeface="Calibri" panose="020F0502020204030204" pitchFamily="34" charset="0"/>
              </a:rPr>
              <a:t>Peer scan results</a:t>
            </a:r>
          </a:p>
          <a:p>
            <a:pPr marL="112713" indent="-112713">
              <a:spcAft>
                <a:spcPts val="600"/>
              </a:spcAft>
              <a:buFont typeface="Arial" panose="020B0604020202020204" pitchFamily="34" charset="0"/>
              <a:buChar char="•"/>
              <a:defRPr/>
            </a:pPr>
            <a:r>
              <a:rPr lang="en-US" sz="1000">
                <a:solidFill>
                  <a:schemeClr val="bg1">
                    <a:lumMod val="95000"/>
                  </a:schemeClr>
                </a:solidFill>
                <a:latin typeface="Calibri" panose="020F0502020204030204" pitchFamily="34" charset="0"/>
                <a:cs typeface="Calibri" panose="020F0502020204030204" pitchFamily="34" charset="0"/>
              </a:rPr>
              <a:t>Insights from relevant department artifacts and research</a:t>
            </a:r>
          </a:p>
          <a:p>
            <a:pPr marL="112713" indent="-112713">
              <a:spcAft>
                <a:spcPts val="600"/>
              </a:spcAft>
              <a:buFont typeface="Arial" panose="020B0604020202020204" pitchFamily="34" charset="0"/>
              <a:buChar char="•"/>
              <a:defRPr/>
            </a:pPr>
            <a:r>
              <a:rPr lang="en-US" sz="1000">
                <a:solidFill>
                  <a:schemeClr val="bg1">
                    <a:lumMod val="95000"/>
                  </a:schemeClr>
                </a:solidFill>
                <a:latin typeface="Calibri" panose="020F0502020204030204" pitchFamily="34" charset="0"/>
                <a:cs typeface="Calibri" panose="020F0502020204030204" pitchFamily="34" charset="0"/>
              </a:rPr>
              <a:t>SWOT</a:t>
            </a:r>
          </a:p>
        </p:txBody>
      </p:sp>
      <p:sp>
        <p:nvSpPr>
          <p:cNvPr id="17" name="TextBox 16">
            <a:extLst>
              <a:ext uri="{FF2B5EF4-FFF2-40B4-BE49-F238E27FC236}">
                <a16:creationId xmlns:a16="http://schemas.microsoft.com/office/drawing/2014/main" id="{ADCD229F-6F0A-484D-8B74-50DDCC7D0166}"/>
              </a:ext>
            </a:extLst>
          </p:cNvPr>
          <p:cNvSpPr txBox="1"/>
          <p:nvPr/>
        </p:nvSpPr>
        <p:spPr>
          <a:xfrm>
            <a:off x="3598863" y="1762125"/>
            <a:ext cx="1704975" cy="862013"/>
          </a:xfrm>
          <a:prstGeom prst="rect">
            <a:avLst/>
          </a:prstGeom>
          <a:noFill/>
        </p:spPr>
        <p:txBody>
          <a:bodyPr>
            <a:spAutoFit/>
          </a:bodyPr>
          <a:lstStyle/>
          <a:p>
            <a:pPr marL="112713" indent="-112713">
              <a:spcAft>
                <a:spcPts val="600"/>
              </a:spcAft>
              <a:buFont typeface="Arial" panose="020B0604020202020204" pitchFamily="34" charset="0"/>
              <a:buChar char="•"/>
              <a:defRPr/>
            </a:pPr>
            <a:r>
              <a:rPr lang="en-US" sz="1000">
                <a:solidFill>
                  <a:schemeClr val="bg1">
                    <a:lumMod val="95000"/>
                  </a:schemeClr>
                </a:solidFill>
                <a:latin typeface="Calibri" panose="020F0502020204030204" pitchFamily="34" charset="0"/>
                <a:cs typeface="Calibri" panose="020F0502020204030204" pitchFamily="34" charset="0"/>
              </a:rPr>
              <a:t>Draft strategic framework (mission, vision, values,  goals and metrics) integrated with Division’s and University’s priorities</a:t>
            </a:r>
          </a:p>
        </p:txBody>
      </p:sp>
      <p:sp>
        <p:nvSpPr>
          <p:cNvPr id="18" name="TextBox 17">
            <a:extLst>
              <a:ext uri="{FF2B5EF4-FFF2-40B4-BE49-F238E27FC236}">
                <a16:creationId xmlns:a16="http://schemas.microsoft.com/office/drawing/2014/main" id="{2A5268A7-F24D-4BCE-A500-B7D340F051EB}"/>
              </a:ext>
            </a:extLst>
          </p:cNvPr>
          <p:cNvSpPr txBox="1"/>
          <p:nvPr/>
        </p:nvSpPr>
        <p:spPr>
          <a:xfrm>
            <a:off x="5326063" y="1746250"/>
            <a:ext cx="1574800" cy="1401763"/>
          </a:xfrm>
          <a:prstGeom prst="rect">
            <a:avLst/>
          </a:prstGeom>
          <a:noFill/>
        </p:spPr>
        <p:txBody>
          <a:bodyPr>
            <a:spAutoFit/>
          </a:bodyPr>
          <a:lstStyle/>
          <a:p>
            <a:pPr marL="112713" indent="-112713">
              <a:spcAft>
                <a:spcPts val="600"/>
              </a:spcAft>
              <a:buFont typeface="Arial" panose="020B0604020202020204" pitchFamily="34" charset="0"/>
              <a:buChar char="•"/>
              <a:defRPr/>
            </a:pPr>
            <a:r>
              <a:rPr lang="en-US" sz="1000">
                <a:solidFill>
                  <a:schemeClr val="bg1">
                    <a:lumMod val="95000"/>
                  </a:schemeClr>
                </a:solidFill>
                <a:latin typeface="Calibri" panose="020F0502020204030204" pitchFamily="34" charset="0"/>
                <a:cs typeface="Calibri" panose="020F0502020204030204" pitchFamily="34" charset="0"/>
              </a:rPr>
              <a:t>Finalized strategic framework</a:t>
            </a:r>
          </a:p>
          <a:p>
            <a:pPr marL="112713" indent="-112713">
              <a:spcAft>
                <a:spcPts val="600"/>
              </a:spcAft>
              <a:buFont typeface="Arial" panose="020B0604020202020204" pitchFamily="34" charset="0"/>
              <a:buChar char="•"/>
              <a:defRPr/>
            </a:pPr>
            <a:r>
              <a:rPr lang="en-US" sz="1000">
                <a:solidFill>
                  <a:schemeClr val="bg1">
                    <a:lumMod val="95000"/>
                  </a:schemeClr>
                </a:solidFill>
                <a:latin typeface="Calibri" panose="020F0502020204030204" pitchFamily="34" charset="0"/>
                <a:cs typeface="Calibri" panose="020F0502020204030204" pitchFamily="34" charset="0"/>
              </a:rPr>
              <a:t>Prioritization of goals</a:t>
            </a:r>
          </a:p>
          <a:p>
            <a:pPr marL="112713" indent="-112713">
              <a:spcAft>
                <a:spcPts val="600"/>
              </a:spcAft>
              <a:buFont typeface="Arial" panose="020B0604020202020204" pitchFamily="34" charset="0"/>
              <a:buChar char="•"/>
              <a:defRPr/>
            </a:pPr>
            <a:r>
              <a:rPr lang="en-US" sz="1000">
                <a:solidFill>
                  <a:schemeClr val="bg1">
                    <a:lumMod val="95000"/>
                  </a:schemeClr>
                </a:solidFill>
                <a:latin typeface="Calibri" panose="020F0502020204030204" pitchFamily="34" charset="0"/>
                <a:cs typeface="Calibri" panose="020F0502020204030204" pitchFamily="34" charset="0"/>
              </a:rPr>
              <a:t>Actions supporting goals</a:t>
            </a:r>
          </a:p>
          <a:p>
            <a:pPr marL="112713" indent="-112713">
              <a:spcAft>
                <a:spcPts val="600"/>
              </a:spcAft>
              <a:buFont typeface="Arial" panose="020B0604020202020204" pitchFamily="34" charset="0"/>
              <a:buChar char="•"/>
              <a:defRPr/>
            </a:pPr>
            <a:r>
              <a:rPr lang="en-US" sz="1000">
                <a:solidFill>
                  <a:schemeClr val="bg1">
                    <a:lumMod val="95000"/>
                  </a:schemeClr>
                </a:solidFill>
                <a:latin typeface="Calibri" panose="020F0502020204030204" pitchFamily="34" charset="0"/>
                <a:cs typeface="Calibri" panose="020F0502020204030204" pitchFamily="34" charset="0"/>
              </a:rPr>
              <a:t>Plan narrative, communication and implementation tools</a:t>
            </a:r>
          </a:p>
        </p:txBody>
      </p:sp>
      <p:sp>
        <p:nvSpPr>
          <p:cNvPr id="19" name="TextBox 18">
            <a:extLst>
              <a:ext uri="{FF2B5EF4-FFF2-40B4-BE49-F238E27FC236}">
                <a16:creationId xmlns:a16="http://schemas.microsoft.com/office/drawing/2014/main" id="{469E636D-0FF2-4184-A426-8296AA0B529D}"/>
              </a:ext>
            </a:extLst>
          </p:cNvPr>
          <p:cNvSpPr txBox="1"/>
          <p:nvPr/>
        </p:nvSpPr>
        <p:spPr>
          <a:xfrm>
            <a:off x="6897688" y="1762125"/>
            <a:ext cx="1490662" cy="1400175"/>
          </a:xfrm>
          <a:prstGeom prst="rect">
            <a:avLst/>
          </a:prstGeom>
          <a:noFill/>
        </p:spPr>
        <p:txBody>
          <a:bodyPr>
            <a:spAutoFit/>
          </a:bodyPr>
          <a:lstStyle/>
          <a:p>
            <a:pPr marL="112713" indent="-112713">
              <a:spcAft>
                <a:spcPts val="600"/>
              </a:spcAft>
              <a:buFont typeface="Arial" panose="020B0604020202020204" pitchFamily="34" charset="0"/>
              <a:buChar char="•"/>
              <a:defRPr/>
            </a:pPr>
            <a:r>
              <a:rPr lang="en-US" sz="1000">
                <a:solidFill>
                  <a:schemeClr val="bg1">
                    <a:lumMod val="95000"/>
                  </a:schemeClr>
                </a:solidFill>
                <a:latin typeface="Calibri" panose="020F0502020204030204" pitchFamily="34" charset="0"/>
                <a:cs typeface="Calibri" panose="020F0502020204030204" pitchFamily="34" charset="0"/>
              </a:rPr>
              <a:t>Year 1 action plan with clear deliverables and accountabilities</a:t>
            </a:r>
          </a:p>
          <a:p>
            <a:pPr marL="112713" indent="-112713">
              <a:spcAft>
                <a:spcPts val="600"/>
              </a:spcAft>
              <a:buFont typeface="Arial" panose="020B0604020202020204" pitchFamily="34" charset="0"/>
              <a:buChar char="•"/>
              <a:defRPr/>
            </a:pPr>
            <a:r>
              <a:rPr lang="en-US" sz="1000">
                <a:solidFill>
                  <a:schemeClr val="bg1">
                    <a:lumMod val="95000"/>
                  </a:schemeClr>
                </a:solidFill>
                <a:latin typeface="Calibri" panose="020F0502020204030204" pitchFamily="34" charset="0"/>
                <a:cs typeface="Calibri" panose="020F0502020204030204" pitchFamily="34" charset="0"/>
              </a:rPr>
              <a:t>Measurement plan</a:t>
            </a:r>
          </a:p>
          <a:p>
            <a:pPr marL="112713" indent="-112713">
              <a:spcAft>
                <a:spcPts val="600"/>
              </a:spcAft>
              <a:buFont typeface="Arial" panose="020B0604020202020204" pitchFamily="34" charset="0"/>
              <a:buChar char="•"/>
              <a:defRPr/>
            </a:pPr>
            <a:r>
              <a:rPr lang="en-US" sz="1000">
                <a:solidFill>
                  <a:schemeClr val="bg1">
                    <a:lumMod val="95000"/>
                  </a:schemeClr>
                </a:solidFill>
                <a:latin typeface="Calibri" panose="020F0502020204030204" pitchFamily="34" charset="0"/>
                <a:cs typeface="Calibri" panose="020F0502020204030204" pitchFamily="34" charset="0"/>
              </a:rPr>
              <a:t>Launch of plan and messaging</a:t>
            </a:r>
          </a:p>
          <a:p>
            <a:pPr marL="112713" indent="-112713">
              <a:spcAft>
                <a:spcPts val="600"/>
              </a:spcAft>
              <a:buFont typeface="Arial" panose="020B0604020202020204" pitchFamily="34" charset="0"/>
              <a:buChar char="•"/>
              <a:defRPr/>
            </a:pPr>
            <a:r>
              <a:rPr lang="en-US" sz="1000">
                <a:solidFill>
                  <a:schemeClr val="bg1">
                    <a:lumMod val="95000"/>
                  </a:schemeClr>
                </a:solidFill>
                <a:latin typeface="Calibri" panose="020F0502020204030204" pitchFamily="34" charset="0"/>
                <a:cs typeface="Calibri" panose="020F0502020204030204" pitchFamily="34" charset="0"/>
              </a:rPr>
              <a:t>Annual reprioritization</a:t>
            </a:r>
          </a:p>
        </p:txBody>
      </p:sp>
      <p:sp>
        <p:nvSpPr>
          <p:cNvPr id="20" name="TextBox 19">
            <a:extLst>
              <a:ext uri="{FF2B5EF4-FFF2-40B4-BE49-F238E27FC236}">
                <a16:creationId xmlns:a16="http://schemas.microsoft.com/office/drawing/2014/main" id="{C3968A63-FFBD-425D-8ABF-FAF61BFF6C08}"/>
              </a:ext>
            </a:extLst>
          </p:cNvPr>
          <p:cNvSpPr txBox="1"/>
          <p:nvPr/>
        </p:nvSpPr>
        <p:spPr>
          <a:xfrm>
            <a:off x="666750" y="3235325"/>
            <a:ext cx="1606550" cy="1631950"/>
          </a:xfrm>
          <a:prstGeom prst="rect">
            <a:avLst/>
          </a:prstGeom>
          <a:noFill/>
        </p:spPr>
        <p:txBody>
          <a:bodyPr>
            <a:spAutoFit/>
          </a:bodyPr>
          <a:lstStyle/>
          <a:p>
            <a:pPr marL="112713" indent="-112713">
              <a:spcAft>
                <a:spcPts val="600"/>
              </a:spcAft>
              <a:buFont typeface="Arial" panose="020B0604020202020204" pitchFamily="34" charset="0"/>
              <a:buChar char="•"/>
              <a:defRPr/>
            </a:pPr>
            <a:r>
              <a:rPr lang="en-US" sz="1000">
                <a:solidFill>
                  <a:schemeClr val="bg1">
                    <a:lumMod val="95000"/>
                  </a:schemeClr>
                </a:solidFill>
                <a:latin typeface="Calibri" panose="020F0502020204030204" pitchFamily="34" charset="0"/>
                <a:cs typeface="Calibri" panose="020F0502020204030204" pitchFamily="34" charset="0"/>
              </a:rPr>
              <a:t>Website page - updated planning process, timeline, upcoming events</a:t>
            </a:r>
          </a:p>
          <a:p>
            <a:pPr marL="112713" indent="-112713">
              <a:spcAft>
                <a:spcPts val="600"/>
              </a:spcAft>
              <a:buFont typeface="Arial" panose="020B0604020202020204" pitchFamily="34" charset="0"/>
              <a:buChar char="•"/>
              <a:defRPr/>
            </a:pPr>
            <a:r>
              <a:rPr lang="en-US" sz="1000">
                <a:solidFill>
                  <a:schemeClr val="bg1">
                    <a:lumMod val="95000"/>
                  </a:schemeClr>
                </a:solidFill>
                <a:latin typeface="Calibri" panose="020F0502020204030204" pitchFamily="34" charset="0"/>
                <a:cs typeface="Calibri" panose="020F0502020204030204" pitchFamily="34" charset="0"/>
              </a:rPr>
              <a:t>Surveys - launched through email and website</a:t>
            </a:r>
          </a:p>
          <a:p>
            <a:pPr marL="112713" indent="-112713">
              <a:spcAft>
                <a:spcPts val="600"/>
              </a:spcAft>
              <a:buFont typeface="Arial" panose="020B0604020202020204" pitchFamily="34" charset="0"/>
              <a:buChar char="•"/>
              <a:defRPr/>
            </a:pPr>
            <a:r>
              <a:rPr lang="en-US" sz="1000">
                <a:solidFill>
                  <a:schemeClr val="bg1">
                    <a:lumMod val="95000"/>
                  </a:schemeClr>
                </a:solidFill>
                <a:latin typeface="Calibri" panose="020F0502020204030204" pitchFamily="34" charset="0"/>
                <a:cs typeface="Calibri" panose="020F0502020204030204" pitchFamily="34" charset="0"/>
              </a:rPr>
              <a:t>Town hall sessions at Distributed Sites</a:t>
            </a:r>
          </a:p>
        </p:txBody>
      </p:sp>
      <p:sp>
        <p:nvSpPr>
          <p:cNvPr id="21" name="TextBox 20">
            <a:extLst>
              <a:ext uri="{FF2B5EF4-FFF2-40B4-BE49-F238E27FC236}">
                <a16:creationId xmlns:a16="http://schemas.microsoft.com/office/drawing/2014/main" id="{A8D9C951-B17E-4E79-BE57-03894B3E7877}"/>
              </a:ext>
            </a:extLst>
          </p:cNvPr>
          <p:cNvSpPr txBox="1"/>
          <p:nvPr/>
        </p:nvSpPr>
        <p:spPr>
          <a:xfrm>
            <a:off x="2182813" y="3252788"/>
            <a:ext cx="1373187" cy="938212"/>
          </a:xfrm>
          <a:prstGeom prst="rect">
            <a:avLst/>
          </a:prstGeom>
          <a:noFill/>
        </p:spPr>
        <p:txBody>
          <a:bodyPr>
            <a:spAutoFit/>
          </a:bodyPr>
          <a:lstStyle/>
          <a:p>
            <a:pPr marL="112713" indent="-112713">
              <a:spcAft>
                <a:spcPts val="600"/>
              </a:spcAft>
              <a:buFont typeface="Arial" panose="020B0604020202020204" pitchFamily="34" charset="0"/>
              <a:buChar char="•"/>
              <a:defRPr/>
            </a:pPr>
            <a:r>
              <a:rPr lang="en-US" sz="1000">
                <a:solidFill>
                  <a:schemeClr val="bg1">
                    <a:lumMod val="95000"/>
                  </a:schemeClr>
                </a:solidFill>
                <a:latin typeface="Calibri" panose="020F0502020204030204" pitchFamily="34" charset="0"/>
                <a:cs typeface="Calibri" panose="020F0502020204030204" pitchFamily="34" charset="0"/>
              </a:rPr>
              <a:t>Targeted interviews with FOM leadership and key external partners</a:t>
            </a:r>
          </a:p>
          <a:p>
            <a:pPr marL="112713" indent="-112713">
              <a:spcAft>
                <a:spcPts val="600"/>
              </a:spcAft>
              <a:buFont typeface="Arial" panose="020B0604020202020204" pitchFamily="34" charset="0"/>
              <a:buChar char="•"/>
              <a:defRPr/>
            </a:pPr>
            <a:r>
              <a:rPr lang="en-US" sz="1000">
                <a:solidFill>
                  <a:schemeClr val="bg1">
                    <a:lumMod val="95000"/>
                  </a:schemeClr>
                </a:solidFill>
                <a:latin typeface="Calibri" panose="020F0502020204030204" pitchFamily="34" charset="0"/>
                <a:cs typeface="Calibri" panose="020F0502020204030204" pitchFamily="34" charset="0"/>
              </a:rPr>
              <a:t>Learners Town Hall</a:t>
            </a:r>
          </a:p>
        </p:txBody>
      </p:sp>
      <p:sp>
        <p:nvSpPr>
          <p:cNvPr id="22" name="TextBox 21">
            <a:extLst>
              <a:ext uri="{FF2B5EF4-FFF2-40B4-BE49-F238E27FC236}">
                <a16:creationId xmlns:a16="http://schemas.microsoft.com/office/drawing/2014/main" id="{7AEBD8DD-9728-4C4E-82B6-671F1298D6D4}"/>
              </a:ext>
            </a:extLst>
          </p:cNvPr>
          <p:cNvSpPr txBox="1"/>
          <p:nvPr/>
        </p:nvSpPr>
        <p:spPr>
          <a:xfrm>
            <a:off x="3579813" y="3235325"/>
            <a:ext cx="1820862" cy="1784350"/>
          </a:xfrm>
          <a:prstGeom prst="rect">
            <a:avLst/>
          </a:prstGeom>
          <a:noFill/>
        </p:spPr>
        <p:txBody>
          <a:bodyPr>
            <a:spAutoFit/>
          </a:bodyPr>
          <a:lstStyle/>
          <a:p>
            <a:pPr marL="112713" indent="-112713">
              <a:spcAft>
                <a:spcPts val="600"/>
              </a:spcAft>
              <a:buFont typeface="Arial" panose="020B0604020202020204" pitchFamily="34" charset="0"/>
              <a:buChar char="•"/>
              <a:defRPr/>
            </a:pPr>
            <a:r>
              <a:rPr lang="en-US" sz="1000">
                <a:solidFill>
                  <a:schemeClr val="bg1">
                    <a:lumMod val="95000"/>
                  </a:schemeClr>
                </a:solidFill>
                <a:latin typeface="Calibri" panose="020F0502020204030204" pitchFamily="34" charset="0"/>
                <a:cs typeface="Calibri" panose="020F0502020204030204" pitchFamily="34" charset="0"/>
              </a:rPr>
              <a:t>Faculty, staff and learner town halls soliciting input on draft strategic framework </a:t>
            </a:r>
          </a:p>
          <a:p>
            <a:pPr marL="112713" indent="-112713">
              <a:spcAft>
                <a:spcPts val="600"/>
              </a:spcAft>
              <a:buFont typeface="Arial" panose="020B0604020202020204" pitchFamily="34" charset="0"/>
              <a:buChar char="•"/>
              <a:defRPr/>
            </a:pPr>
            <a:r>
              <a:rPr lang="en-US" sz="1000">
                <a:solidFill>
                  <a:schemeClr val="bg1">
                    <a:lumMod val="95000"/>
                  </a:schemeClr>
                </a:solidFill>
                <a:latin typeface="Calibri" panose="020F0502020204030204" pitchFamily="34" charset="0"/>
                <a:cs typeface="Calibri" panose="020F0502020204030204" pitchFamily="34" charset="0"/>
              </a:rPr>
              <a:t>Website page - updated to solicit broad feedback on draft strategic framework </a:t>
            </a:r>
          </a:p>
          <a:p>
            <a:pPr marL="112713" indent="-112713">
              <a:spcAft>
                <a:spcPts val="600"/>
              </a:spcAft>
              <a:buFont typeface="Arial" panose="020B0604020202020204" pitchFamily="34" charset="0"/>
              <a:buChar char="•"/>
              <a:defRPr/>
            </a:pPr>
            <a:r>
              <a:rPr lang="en-US" sz="1000">
                <a:solidFill>
                  <a:schemeClr val="bg1">
                    <a:lumMod val="95000"/>
                  </a:schemeClr>
                </a:solidFill>
                <a:latin typeface="Calibri" panose="020F0502020204030204" pitchFamily="34" charset="0"/>
                <a:cs typeface="Calibri" panose="020F0502020204030204" pitchFamily="34" charset="0"/>
              </a:rPr>
              <a:t>In-person validation with Advisory Committee, FOM leadership and other key stakeholders</a:t>
            </a:r>
          </a:p>
        </p:txBody>
      </p:sp>
      <p:sp>
        <p:nvSpPr>
          <p:cNvPr id="23" name="TextBox 22">
            <a:extLst>
              <a:ext uri="{FF2B5EF4-FFF2-40B4-BE49-F238E27FC236}">
                <a16:creationId xmlns:a16="http://schemas.microsoft.com/office/drawing/2014/main" id="{7F2777BA-C108-4757-BE7D-7729E235C0CC}"/>
              </a:ext>
            </a:extLst>
          </p:cNvPr>
          <p:cNvSpPr txBox="1"/>
          <p:nvPr/>
        </p:nvSpPr>
        <p:spPr>
          <a:xfrm>
            <a:off x="5303838" y="3235325"/>
            <a:ext cx="1592262" cy="1631950"/>
          </a:xfrm>
          <a:prstGeom prst="rect">
            <a:avLst/>
          </a:prstGeom>
          <a:noFill/>
        </p:spPr>
        <p:txBody>
          <a:bodyPr>
            <a:spAutoFit/>
          </a:bodyPr>
          <a:lstStyle/>
          <a:p>
            <a:pPr marL="112713" indent="-112713">
              <a:spcAft>
                <a:spcPts val="600"/>
              </a:spcAft>
              <a:buFont typeface="Arial" panose="020B0604020202020204" pitchFamily="34" charset="0"/>
              <a:buChar char="•"/>
              <a:defRPr/>
            </a:pPr>
            <a:r>
              <a:rPr lang="en-US" sz="1000">
                <a:solidFill>
                  <a:schemeClr val="bg1">
                    <a:lumMod val="95000"/>
                  </a:schemeClr>
                </a:solidFill>
                <a:latin typeface="Calibri" panose="020F0502020204030204" pitchFamily="34" charset="0"/>
                <a:cs typeface="Calibri" panose="020F0502020204030204" pitchFamily="34" charset="0"/>
              </a:rPr>
              <a:t>Faculty, staff and learner town halls/retreat to validate components of strategic framework</a:t>
            </a:r>
          </a:p>
          <a:p>
            <a:pPr marL="112713" indent="-112713">
              <a:spcAft>
                <a:spcPts val="600"/>
              </a:spcAft>
              <a:buFont typeface="Arial" panose="020B0604020202020204" pitchFamily="34" charset="0"/>
              <a:buChar char="•"/>
              <a:defRPr/>
            </a:pPr>
            <a:r>
              <a:rPr lang="en-US" sz="1000">
                <a:solidFill>
                  <a:schemeClr val="bg1">
                    <a:lumMod val="95000"/>
                  </a:schemeClr>
                </a:solidFill>
                <a:latin typeface="Calibri" panose="020F0502020204030204" pitchFamily="34" charset="0"/>
                <a:cs typeface="Calibri" panose="020F0502020204030204" pitchFamily="34" charset="0"/>
              </a:rPr>
              <a:t>Road shows for validation and information sharing</a:t>
            </a:r>
          </a:p>
          <a:p>
            <a:pPr marL="112713" indent="-112713">
              <a:spcAft>
                <a:spcPts val="600"/>
              </a:spcAft>
              <a:buFont typeface="Arial" panose="020B0604020202020204" pitchFamily="34" charset="0"/>
              <a:buChar char="•"/>
              <a:defRPr/>
            </a:pPr>
            <a:r>
              <a:rPr lang="en-US" sz="1000">
                <a:solidFill>
                  <a:schemeClr val="bg1">
                    <a:lumMod val="95000"/>
                  </a:schemeClr>
                </a:solidFill>
                <a:latin typeface="Calibri" panose="020F0502020204030204" pitchFamily="34" charset="0"/>
                <a:cs typeface="Calibri" panose="020F0502020204030204" pitchFamily="34" charset="0"/>
              </a:rPr>
              <a:t>In-person validation with Advisory Committee</a:t>
            </a:r>
          </a:p>
        </p:txBody>
      </p:sp>
      <p:sp>
        <p:nvSpPr>
          <p:cNvPr id="24" name="TextBox 23">
            <a:extLst>
              <a:ext uri="{FF2B5EF4-FFF2-40B4-BE49-F238E27FC236}">
                <a16:creationId xmlns:a16="http://schemas.microsoft.com/office/drawing/2014/main" id="{817F74A5-77B8-448F-9434-0FBF8F14D9CD}"/>
              </a:ext>
            </a:extLst>
          </p:cNvPr>
          <p:cNvSpPr txBox="1"/>
          <p:nvPr/>
        </p:nvSpPr>
        <p:spPr>
          <a:xfrm>
            <a:off x="6896100" y="3235325"/>
            <a:ext cx="1492250" cy="1554163"/>
          </a:xfrm>
          <a:prstGeom prst="rect">
            <a:avLst/>
          </a:prstGeom>
          <a:noFill/>
        </p:spPr>
        <p:txBody>
          <a:bodyPr>
            <a:spAutoFit/>
          </a:bodyPr>
          <a:lstStyle/>
          <a:p>
            <a:pPr marL="112713" indent="-112713">
              <a:spcAft>
                <a:spcPts val="600"/>
              </a:spcAft>
              <a:buFont typeface="Arial" panose="020B0604020202020204" pitchFamily="34" charset="0"/>
              <a:buChar char="•"/>
              <a:defRPr/>
            </a:pPr>
            <a:r>
              <a:rPr lang="en-US" sz="1000">
                <a:solidFill>
                  <a:schemeClr val="bg1">
                    <a:lumMod val="95000"/>
                  </a:schemeClr>
                </a:solidFill>
                <a:latin typeface="Calibri" panose="020F0502020204030204" pitchFamily="34" charset="0"/>
                <a:cs typeface="Calibri" panose="020F0502020204030204" pitchFamily="34" charset="0"/>
              </a:rPr>
              <a:t>Website page - updated with strategic plan and launch communication</a:t>
            </a:r>
          </a:p>
          <a:p>
            <a:pPr marL="112713" indent="-112713">
              <a:spcAft>
                <a:spcPts val="600"/>
              </a:spcAft>
              <a:buFont typeface="Arial" panose="020B0604020202020204" pitchFamily="34" charset="0"/>
              <a:buChar char="•"/>
              <a:defRPr/>
            </a:pPr>
            <a:r>
              <a:rPr lang="en-US" sz="1000">
                <a:solidFill>
                  <a:schemeClr val="bg1">
                    <a:lumMod val="95000"/>
                  </a:schemeClr>
                </a:solidFill>
                <a:latin typeface="Calibri" panose="020F0502020204030204" pitchFamily="34" charset="0"/>
                <a:cs typeface="Calibri" panose="020F0502020204030204" pitchFamily="34" charset="0"/>
              </a:rPr>
              <a:t>Broad communication/ validation of strategic plan (e.g. Road shows, email, Faculty meetings, etc.)</a:t>
            </a:r>
          </a:p>
        </p:txBody>
      </p:sp>
      <p:pic>
        <p:nvPicPr>
          <p:cNvPr id="13331" name="Picture 2">
            <a:extLst>
              <a:ext uri="{FF2B5EF4-FFF2-40B4-BE49-F238E27FC236}">
                <a16:creationId xmlns:a16="http://schemas.microsoft.com/office/drawing/2014/main" id="{F63675C3-621A-9BCE-F526-80B1D4637E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044575"/>
            <a:ext cx="4508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32" name="Group 25">
            <a:extLst>
              <a:ext uri="{FF2B5EF4-FFF2-40B4-BE49-F238E27FC236}">
                <a16:creationId xmlns:a16="http://schemas.microsoft.com/office/drawing/2014/main" id="{E1FE4026-1E66-D39E-DA81-98FB85816611}"/>
              </a:ext>
            </a:extLst>
          </p:cNvPr>
          <p:cNvGrpSpPr>
            <a:grpSpLocks/>
          </p:cNvGrpSpPr>
          <p:nvPr/>
        </p:nvGrpSpPr>
        <p:grpSpPr bwMode="auto">
          <a:xfrm>
            <a:off x="4381500" y="712788"/>
            <a:ext cx="269875" cy="358775"/>
            <a:chOff x="8377892" y="564356"/>
            <a:chExt cx="271239" cy="359406"/>
          </a:xfrm>
        </p:grpSpPr>
        <p:sp>
          <p:nvSpPr>
            <p:cNvPr id="3" name="Isosceles Triangle 2">
              <a:extLst>
                <a:ext uri="{FF2B5EF4-FFF2-40B4-BE49-F238E27FC236}">
                  <a16:creationId xmlns:a16="http://schemas.microsoft.com/office/drawing/2014/main" id="{F50F51DD-C5BE-41CB-AA51-784840FA6EEC}"/>
                </a:ext>
              </a:extLst>
            </p:cNvPr>
            <p:cNvSpPr/>
            <p:nvPr/>
          </p:nvSpPr>
          <p:spPr>
            <a:xfrm rot="10800000">
              <a:off x="8403420" y="748830"/>
              <a:ext cx="234542" cy="174932"/>
            </a:xfrm>
            <a:prstGeom prs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Oval 24">
              <a:extLst>
                <a:ext uri="{FF2B5EF4-FFF2-40B4-BE49-F238E27FC236}">
                  <a16:creationId xmlns:a16="http://schemas.microsoft.com/office/drawing/2014/main" id="{DC025316-0962-47CA-ACD9-439AA7FC7166}"/>
                </a:ext>
              </a:extLst>
            </p:cNvPr>
            <p:cNvSpPr/>
            <p:nvPr/>
          </p:nvSpPr>
          <p:spPr>
            <a:xfrm>
              <a:off x="8377892" y="564356"/>
              <a:ext cx="271239" cy="25444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Oval 9">
              <a:extLst>
                <a:ext uri="{FF2B5EF4-FFF2-40B4-BE49-F238E27FC236}">
                  <a16:creationId xmlns:a16="http://schemas.microsoft.com/office/drawing/2014/main" id="{53B47C46-FEBE-42D3-9C48-EAFA03146B48}"/>
                </a:ext>
              </a:extLst>
            </p:cNvPr>
            <p:cNvSpPr/>
            <p:nvPr/>
          </p:nvSpPr>
          <p:spPr>
            <a:xfrm>
              <a:off x="8420972" y="620016"/>
              <a:ext cx="199440" cy="16380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500">
                  <a:latin typeface="Agency FB" panose="020B0503020202020204" pitchFamily="34" charset="0"/>
                </a:rPr>
                <a:t>HERE</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B44612BE-3BB8-A643-B13D-D3BBA3F57EA3}"/>
              </a:ext>
            </a:extLst>
          </p:cNvPr>
          <p:cNvSpPr txBox="1">
            <a:spLocks/>
          </p:cNvSpPr>
          <p:nvPr/>
        </p:nvSpPr>
        <p:spPr>
          <a:xfrm>
            <a:off x="439738" y="195263"/>
            <a:ext cx="7948612" cy="623887"/>
          </a:xfrm>
          <a:prstGeom prst="rect">
            <a:avLst/>
          </a:prstGeom>
        </p:spPr>
        <p:txBody>
          <a:bodyPr lIns="0" tIns="0" rIns="0" bIns="0" anchor="ct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defRPr>
            </a:lvl1pPr>
            <a:lvl2pPr marL="742950" indent="-285750" algn="l" defTabSz="457200" rtl="0" eaLnBrk="0" fontAlgn="base" hangingPunct="0">
              <a:spcBef>
                <a:spcPct val="20000"/>
              </a:spcBef>
              <a:spcAft>
                <a:spcPct val="0"/>
              </a:spcAft>
              <a:buFont typeface="Arial" panose="020B0604020202020204" pitchFamily="34" charset="0"/>
              <a:buNone/>
              <a:defRPr sz="2800" b="0" i="0" kern="1200">
                <a:solidFill>
                  <a:schemeClr val="tx1"/>
                </a:solidFill>
                <a:latin typeface="WhitneyHTF-Bold"/>
                <a:ea typeface="MS PGothic" panose="020B0600070205080204" pitchFamily="34" charset="-128"/>
                <a:cs typeface="WhitneyHTF-Bold"/>
              </a:defRPr>
            </a:lvl2pPr>
            <a:lvl3pPr marL="1143000" indent="-228600" algn="l" defTabSz="457200" rtl="0" eaLnBrk="0" fontAlgn="base" hangingPunct="0">
              <a:spcBef>
                <a:spcPct val="20000"/>
              </a:spcBef>
              <a:spcAft>
                <a:spcPct val="0"/>
              </a:spcAft>
              <a:buFont typeface="Arial" panose="020B0604020202020204" pitchFamily="34" charset="0"/>
              <a:buNone/>
              <a:defRPr sz="2400" b="0" i="0" kern="1200">
                <a:solidFill>
                  <a:schemeClr val="tx1"/>
                </a:solidFill>
                <a:latin typeface="WhitneyHTF-Bold"/>
                <a:ea typeface="MS PGothic" panose="020B0600070205080204" pitchFamily="34" charset="-128"/>
                <a:cs typeface="WhitneyHTF-Bold"/>
              </a:defRPr>
            </a:lvl3pPr>
            <a:lvl4pPr marL="16002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MS PGothic" panose="020B0600070205080204" pitchFamily="34" charset="-128"/>
                <a:cs typeface="WhitneyHTF-Bold"/>
              </a:defRPr>
            </a:lvl4pPr>
            <a:lvl5pPr marL="2057400" indent="-228600" algn="l" defTabSz="457200" rtl="0" eaLnBrk="0" fontAlgn="base" hangingPunct="0">
              <a:spcBef>
                <a:spcPct val="20000"/>
              </a:spcBef>
              <a:spcAft>
                <a:spcPct val="0"/>
              </a:spcAft>
              <a:buFont typeface="Arial" panose="020B0604020202020204" pitchFamily="34" charset="0"/>
              <a:buNone/>
              <a:defRPr sz="2000" b="0" i="0" kern="1200">
                <a:solidFill>
                  <a:schemeClr val="tx1"/>
                </a:solidFill>
                <a:latin typeface="WhitneyHTF-Bold"/>
                <a:ea typeface="MS PGothic" panose="020B0600070205080204" pitchFamily="34" charset="-128"/>
                <a:cs typeface="WhitneyHTF-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a:ea typeface="ＭＳ Ｐゴシック" panose="020B0600070205080204" pitchFamily="34" charset="-128"/>
              </a:rPr>
              <a:t>Department of Medicine’s Stakeholder groups</a:t>
            </a:r>
          </a:p>
        </p:txBody>
      </p:sp>
      <p:sp>
        <p:nvSpPr>
          <p:cNvPr id="15363" name="Text Placeholder 2">
            <a:extLst>
              <a:ext uri="{FF2B5EF4-FFF2-40B4-BE49-F238E27FC236}">
                <a16:creationId xmlns:a16="http://schemas.microsoft.com/office/drawing/2014/main" id="{FF1D8783-1FCD-EF1D-A15F-49C226663043}"/>
              </a:ext>
            </a:extLst>
          </p:cNvPr>
          <p:cNvSpPr txBox="1">
            <a:spLocks/>
          </p:cNvSpPr>
          <p:nvPr/>
        </p:nvSpPr>
        <p:spPr bwMode="auto">
          <a:xfrm>
            <a:off x="454025" y="1995488"/>
            <a:ext cx="33528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indent="-179388">
              <a:defRPr sz="2400">
                <a:solidFill>
                  <a:schemeClr val="tx1"/>
                </a:solidFill>
                <a:latin typeface="Arial" panose="020B0604020202020204" pitchFamily="34" charset="0"/>
                <a:ea typeface="MS PGothic" panose="020B0600070205080204" pitchFamily="34" charset="-128"/>
              </a:defRPr>
            </a:lvl2pPr>
            <a:lvl3pPr marL="539750" indent="-179388">
              <a:defRPr sz="2400">
                <a:solidFill>
                  <a:schemeClr val="tx1"/>
                </a:solidFill>
                <a:latin typeface="Arial" panose="020B0604020202020204" pitchFamily="34" charset="0"/>
                <a:ea typeface="MS PGothic" panose="020B0600070205080204" pitchFamily="34" charset="-128"/>
              </a:defRPr>
            </a:lvl3pPr>
            <a:lvl4pPr marL="898525" indent="-179388">
              <a:defRPr sz="2400">
                <a:solidFill>
                  <a:schemeClr val="tx1"/>
                </a:solidFill>
                <a:latin typeface="Arial" panose="020B0604020202020204" pitchFamily="34" charset="0"/>
                <a:ea typeface="MS PGothic" panose="020B0600070205080204" pitchFamily="34" charset="-128"/>
              </a:defRPr>
            </a:lvl4pPr>
            <a:lvl5pPr marL="1258888" indent="-179388">
              <a:defRPr sz="2400">
                <a:solidFill>
                  <a:schemeClr val="tx1"/>
                </a:solidFill>
                <a:latin typeface="Arial" panose="020B0604020202020204" pitchFamily="34" charset="0"/>
                <a:ea typeface="MS PGothic" panose="020B0600070205080204" pitchFamily="34" charset="-128"/>
              </a:defRPr>
            </a:lvl5pPr>
            <a:lvl6pPr marL="17160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1732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26304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087688" indent="-179388"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lnSpc>
                <a:spcPct val="130000"/>
              </a:lnSpc>
            </a:pPr>
            <a:r>
              <a:rPr lang="en-US" altLang="en-US">
                <a:solidFill>
                  <a:srgbClr val="FFFFFF"/>
                </a:solidFill>
                <a:latin typeface="Calibri" panose="020F0502020204030204" pitchFamily="34" charset="0"/>
                <a:cs typeface="Arial" panose="020B0604020202020204" pitchFamily="34" charset="0"/>
              </a:rPr>
              <a:t>“Engagement with a broad range of stakeholders throughout the process is a key success factor”</a:t>
            </a:r>
          </a:p>
        </p:txBody>
      </p:sp>
      <p:grpSp>
        <p:nvGrpSpPr>
          <p:cNvPr id="15364" name="Group 5">
            <a:extLst>
              <a:ext uri="{FF2B5EF4-FFF2-40B4-BE49-F238E27FC236}">
                <a16:creationId xmlns:a16="http://schemas.microsoft.com/office/drawing/2014/main" id="{EE6F7174-C46A-7207-082D-94B2C41F2A4F}"/>
              </a:ext>
            </a:extLst>
          </p:cNvPr>
          <p:cNvGrpSpPr>
            <a:grpSpLocks/>
          </p:cNvGrpSpPr>
          <p:nvPr/>
        </p:nvGrpSpPr>
        <p:grpSpPr bwMode="auto">
          <a:xfrm>
            <a:off x="4119563" y="882650"/>
            <a:ext cx="3889375" cy="3889375"/>
            <a:chOff x="3923928" y="819150"/>
            <a:chExt cx="3888432" cy="3889040"/>
          </a:xfrm>
        </p:grpSpPr>
        <p:sp>
          <p:nvSpPr>
            <p:cNvPr id="7" name="Oval 6">
              <a:extLst>
                <a:ext uri="{FF2B5EF4-FFF2-40B4-BE49-F238E27FC236}">
                  <a16:creationId xmlns:a16="http://schemas.microsoft.com/office/drawing/2014/main" id="{137FCF3E-B77E-4D7B-8139-68E9DCF377A0}"/>
                </a:ext>
              </a:extLst>
            </p:cNvPr>
            <p:cNvSpPr/>
            <p:nvPr/>
          </p:nvSpPr>
          <p:spPr>
            <a:xfrm>
              <a:off x="3923928" y="819150"/>
              <a:ext cx="3888432" cy="3889040"/>
            </a:xfrm>
            <a:prstGeom prst="ellipse">
              <a:avLst/>
            </a:prstGeom>
            <a:solidFill>
              <a:schemeClr val="bg2">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8" name="Picture 7">
              <a:extLst>
                <a:ext uri="{FF2B5EF4-FFF2-40B4-BE49-F238E27FC236}">
                  <a16:creationId xmlns:a16="http://schemas.microsoft.com/office/drawing/2014/main" id="{94BD40D8-6679-4B5C-93F7-F98681489F5B}"/>
                </a:ext>
              </a:extLst>
            </p:cNvPr>
            <p:cNvPicPr>
              <a:picLocks noChangeAspect="1"/>
            </p:cNvPicPr>
            <p:nvPr/>
          </p:nvPicPr>
          <p:blipFill>
            <a:blip r:embed="rId3"/>
            <a:stretch>
              <a:fillRect/>
            </a:stretch>
          </p:blipFill>
          <p:spPr>
            <a:xfrm>
              <a:off x="4344299" y="1275606"/>
              <a:ext cx="3047690" cy="3024336"/>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9" name="Rectangle 8">
              <a:extLst>
                <a:ext uri="{FF2B5EF4-FFF2-40B4-BE49-F238E27FC236}">
                  <a16:creationId xmlns:a16="http://schemas.microsoft.com/office/drawing/2014/main" id="{D71A1A11-D5C9-4654-A86F-D6028F0CCB60}"/>
                </a:ext>
              </a:extLst>
            </p:cNvPr>
            <p:cNvSpPr/>
            <p:nvPr/>
          </p:nvSpPr>
          <p:spPr>
            <a:xfrm>
              <a:off x="4509025" y="1131589"/>
              <a:ext cx="2742426" cy="1557034"/>
            </a:xfrm>
            <a:prstGeom prst="rect">
              <a:avLst/>
            </a:prstGeom>
            <a:noFill/>
          </p:spPr>
          <p:txBody>
            <a:bodyPr spcFirstLastPara="1" wrap="none">
              <a:prstTxWarp prst="textArchUp">
                <a:avLst>
                  <a:gd name="adj" fmla="val 10940357"/>
                </a:avLst>
              </a:prstTxWarp>
              <a:spAutoFit/>
            </a:bodyPr>
            <a:lstStyle/>
            <a:p>
              <a:pPr algn="ctr">
                <a:defRPr/>
              </a:pPr>
              <a:r>
                <a:rPr lang="en-US" sz="1800">
                  <a:ln w="0"/>
                  <a:solidFill>
                    <a:schemeClr val="bg1"/>
                  </a:solidFill>
                  <a:effectLst>
                    <a:outerShdw blurRad="38100" dist="25400" dir="5400000" algn="ctr" rotWithShape="0">
                      <a:srgbClr val="6E747A">
                        <a:alpha val="43000"/>
                      </a:srgbClr>
                    </a:outerShdw>
                  </a:effectLst>
                  <a:latin typeface="Bahnschrift Light" panose="020B0502040204020203" pitchFamily="34" charset="0"/>
                </a:rPr>
                <a:t>Patients &amp; Community</a:t>
              </a:r>
            </a:p>
          </p:txBody>
        </p:sp>
        <p:sp>
          <p:nvSpPr>
            <p:cNvPr id="10" name="Rectangle 9">
              <a:extLst>
                <a:ext uri="{FF2B5EF4-FFF2-40B4-BE49-F238E27FC236}">
                  <a16:creationId xmlns:a16="http://schemas.microsoft.com/office/drawing/2014/main" id="{39CFF9A8-FCD1-4301-A51F-BF5906D19AD3}"/>
                </a:ext>
              </a:extLst>
            </p:cNvPr>
            <p:cNvSpPr/>
            <p:nvPr/>
          </p:nvSpPr>
          <p:spPr>
            <a:xfrm>
              <a:off x="4573788" y="2688623"/>
              <a:ext cx="2742426" cy="1815443"/>
            </a:xfrm>
            <a:prstGeom prst="rect">
              <a:avLst/>
            </a:prstGeom>
            <a:noFill/>
          </p:spPr>
          <p:txBody>
            <a:bodyPr spcFirstLastPara="1" wrap="none">
              <a:prstTxWarp prst="textArchDown">
                <a:avLst/>
              </a:prstTxWarp>
              <a:spAutoFit/>
            </a:bodyPr>
            <a:lstStyle/>
            <a:p>
              <a:pPr algn="ctr">
                <a:defRPr/>
              </a:pPr>
              <a:r>
                <a:rPr lang="en-US" sz="1800">
                  <a:ln w="0"/>
                  <a:solidFill>
                    <a:schemeClr val="bg1"/>
                  </a:solidFill>
                  <a:effectLst>
                    <a:outerShdw blurRad="38100" dist="25400" dir="5400000" algn="ctr" rotWithShape="0">
                      <a:srgbClr val="6E747A">
                        <a:alpha val="43000"/>
                      </a:srgbClr>
                    </a:outerShdw>
                  </a:effectLst>
                  <a:latin typeface="Bahnschrift Light" panose="020B0502040204020203" pitchFamily="34" charset="0"/>
                </a:rPr>
                <a:t>Patients &amp; Community</a:t>
              </a:r>
            </a:p>
          </p:txBody>
        </p:sp>
        <p:sp>
          <p:nvSpPr>
            <p:cNvPr id="11" name="Rectangle 10">
              <a:extLst>
                <a:ext uri="{FF2B5EF4-FFF2-40B4-BE49-F238E27FC236}">
                  <a16:creationId xmlns:a16="http://schemas.microsoft.com/office/drawing/2014/main" id="{EF4C08A8-5E4B-4D6D-BE63-429598C913DC}"/>
                </a:ext>
              </a:extLst>
            </p:cNvPr>
            <p:cNvSpPr/>
            <p:nvPr/>
          </p:nvSpPr>
          <p:spPr>
            <a:xfrm rot="16200000">
              <a:off x="3569194" y="2091334"/>
              <a:ext cx="2742426" cy="1445830"/>
            </a:xfrm>
            <a:prstGeom prst="rect">
              <a:avLst/>
            </a:prstGeom>
            <a:noFill/>
          </p:spPr>
          <p:txBody>
            <a:bodyPr spcFirstLastPara="1" wrap="none">
              <a:prstTxWarp prst="textArchUp">
                <a:avLst>
                  <a:gd name="adj" fmla="val 10940357"/>
                </a:avLst>
              </a:prstTxWarp>
              <a:spAutoFit/>
            </a:bodyPr>
            <a:lstStyle/>
            <a:p>
              <a:pPr algn="ctr">
                <a:defRPr/>
              </a:pPr>
              <a:r>
                <a:rPr lang="en-US" sz="1800">
                  <a:ln w="0"/>
                  <a:solidFill>
                    <a:schemeClr val="bg1"/>
                  </a:solidFill>
                  <a:effectLst>
                    <a:outerShdw blurRad="38100" dist="25400" dir="5400000" algn="ctr" rotWithShape="0">
                      <a:srgbClr val="6E747A">
                        <a:alpha val="43000"/>
                      </a:srgbClr>
                    </a:outerShdw>
                  </a:effectLst>
                  <a:latin typeface="Bahnschrift Light" panose="020B0502040204020203" pitchFamily="34" charset="0"/>
                </a:rPr>
                <a:t>Patients &amp; Community</a:t>
              </a:r>
            </a:p>
          </p:txBody>
        </p:sp>
        <p:sp>
          <p:nvSpPr>
            <p:cNvPr id="12" name="Rectangle 11">
              <a:extLst>
                <a:ext uri="{FF2B5EF4-FFF2-40B4-BE49-F238E27FC236}">
                  <a16:creationId xmlns:a16="http://schemas.microsoft.com/office/drawing/2014/main" id="{E95F5DAE-A423-4BF7-B618-5BAD27E926C5}"/>
                </a:ext>
              </a:extLst>
            </p:cNvPr>
            <p:cNvSpPr/>
            <p:nvPr/>
          </p:nvSpPr>
          <p:spPr>
            <a:xfrm rot="5400000">
              <a:off x="5281414" y="1934263"/>
              <a:ext cx="2742426" cy="1786151"/>
            </a:xfrm>
            <a:prstGeom prst="rect">
              <a:avLst/>
            </a:prstGeom>
            <a:noFill/>
          </p:spPr>
          <p:txBody>
            <a:bodyPr spcFirstLastPara="1" wrap="none">
              <a:prstTxWarp prst="textArchUp">
                <a:avLst>
                  <a:gd name="adj" fmla="val 10940357"/>
                </a:avLst>
              </a:prstTxWarp>
              <a:spAutoFit/>
            </a:bodyPr>
            <a:lstStyle/>
            <a:p>
              <a:pPr algn="ctr">
                <a:defRPr/>
              </a:pPr>
              <a:r>
                <a:rPr lang="en-US" sz="1800">
                  <a:ln w="0"/>
                  <a:solidFill>
                    <a:schemeClr val="bg1"/>
                  </a:solidFill>
                  <a:effectLst>
                    <a:outerShdw blurRad="38100" dist="25400" dir="5400000" algn="ctr" rotWithShape="0">
                      <a:srgbClr val="6E747A">
                        <a:alpha val="43000"/>
                      </a:srgbClr>
                    </a:outerShdw>
                  </a:effectLst>
                  <a:latin typeface="Bahnschrift Light" panose="020B0502040204020203" pitchFamily="34" charset="0"/>
                </a:rPr>
                <a:t>Patients &amp; Community</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485504-83D5-4DD8-BFD4-F8F8E68242A0}"/>
              </a:ext>
            </a:extLst>
          </p:cNvPr>
          <p:cNvSpPr>
            <a:spLocks noGrp="1"/>
          </p:cNvSpPr>
          <p:nvPr>
            <p:ph type="body" sz="quarter" idx="11"/>
          </p:nvPr>
        </p:nvSpPr>
        <p:spPr>
          <a:xfrm>
            <a:off x="385763" y="339725"/>
            <a:ext cx="7743825" cy="623888"/>
          </a:xfrm>
        </p:spPr>
        <p:txBody>
          <a:bodyPr/>
          <a:lstStyle/>
          <a:p>
            <a:pPr>
              <a:defRPr/>
            </a:pPr>
            <a:r>
              <a:rPr sz="2000">
                <a:ea typeface="ＭＳ Ｐゴシック" panose="020B0600070205080204" pitchFamily="34" charset="-128"/>
                <a:cs typeface="Arial" panose="020B0604020202020204" pitchFamily="34" charset="0"/>
              </a:rPr>
              <a:t>Engagement recap</a:t>
            </a:r>
          </a:p>
        </p:txBody>
      </p:sp>
      <p:sp>
        <p:nvSpPr>
          <p:cNvPr id="4" name="Text Placeholder 3">
            <a:extLst>
              <a:ext uri="{FF2B5EF4-FFF2-40B4-BE49-F238E27FC236}">
                <a16:creationId xmlns:a16="http://schemas.microsoft.com/office/drawing/2014/main" id="{40C292AF-4F2C-4027-A1D3-985D1929644B}"/>
              </a:ext>
            </a:extLst>
          </p:cNvPr>
          <p:cNvSpPr txBox="1">
            <a:spLocks/>
          </p:cNvSpPr>
          <p:nvPr/>
        </p:nvSpPr>
        <p:spPr>
          <a:xfrm>
            <a:off x="526530" y="963389"/>
            <a:ext cx="7999412" cy="3708708"/>
          </a:xfrm>
          <a:prstGeom prst="rect">
            <a:avLst/>
          </a:prstGeom>
          <a:noFill/>
          <a:ln w="28575">
            <a:noFill/>
          </a:ln>
        </p:spPr>
        <p:txBody>
          <a:bodyPr>
            <a:spAutoFit/>
          </a:bodyPr>
          <a:lstStyle>
            <a:defPPr>
              <a:defRPr lang="en-US"/>
            </a:defPPr>
            <a:lvl1pPr marL="0" indent="0" algn="l" defTabSz="457200" rtl="0" eaLnBrk="0" fontAlgn="base" hangingPunct="0">
              <a:lnSpc>
                <a:spcPct val="130000"/>
              </a:lnSpc>
              <a:spcBef>
                <a:spcPct val="0"/>
              </a:spcBef>
              <a:spcAft>
                <a:spcPct val="0"/>
              </a:spcAft>
              <a:buFontTx/>
              <a:buNone/>
              <a:defRPr sz="1500" kern="1200">
                <a:solidFill>
                  <a:schemeClr val="tx1"/>
                </a:solidFill>
                <a:latin typeface="Arial" panose="020B0604020202020204" pitchFamily="34" charset="0"/>
                <a:ea typeface="ＭＳ Ｐゴシック" panose="020B0600070205080204" pitchFamily="34" charset="-128"/>
                <a:cs typeface="+mn-cs"/>
              </a:defRPr>
            </a:lvl1pPr>
            <a:lvl2pPr marL="457200" indent="-180000" algn="l" defTabSz="457200" rtl="0" eaLnBrk="0" fontAlgn="base" hangingPunct="0">
              <a:lnSpc>
                <a:spcPct val="130000"/>
              </a:lnSpc>
              <a:spcBef>
                <a:spcPct val="0"/>
              </a:spcBef>
              <a:spcAft>
                <a:spcPct val="0"/>
              </a:spcAft>
              <a:buFont typeface="Arial"/>
              <a:buChar char="•"/>
              <a:defRPr sz="1500" kern="1200">
                <a:solidFill>
                  <a:schemeClr val="tx1"/>
                </a:solidFill>
                <a:latin typeface="Arial" panose="020B0604020202020204" pitchFamily="34" charset="0"/>
                <a:ea typeface="ＭＳ Ｐゴシック" panose="020B0600070205080204" pitchFamily="34" charset="-128"/>
                <a:cs typeface="+mn-cs"/>
              </a:defRPr>
            </a:lvl2pPr>
            <a:lvl3pPr marL="914400" indent="-180000" algn="l" defTabSz="457200" rtl="0" eaLnBrk="0" fontAlgn="base" hangingPunct="0">
              <a:lnSpc>
                <a:spcPct val="130000"/>
              </a:lnSpc>
              <a:spcBef>
                <a:spcPct val="0"/>
              </a:spcBef>
              <a:spcAft>
                <a:spcPct val="0"/>
              </a:spcAft>
              <a:buFont typeface="Arial" panose="020B0604020202020204" pitchFamily="34" charset="0"/>
              <a:buChar char="•"/>
              <a:defRPr sz="1500" b="0" i="0" kern="1200">
                <a:solidFill>
                  <a:schemeClr val="tx1"/>
                </a:solidFill>
                <a:latin typeface="Arial" panose="020B0604020202020204" pitchFamily="34" charset="0"/>
                <a:ea typeface="ＭＳ Ｐゴシック" panose="020B0600070205080204" pitchFamily="34" charset="-128"/>
                <a:cs typeface="+mn-cs"/>
              </a:defRPr>
            </a:lvl3pPr>
            <a:lvl4pPr marL="1371600" indent="-180000" algn="l" defTabSz="457200" rtl="0" eaLnBrk="0" fontAlgn="base" hangingPunct="0">
              <a:lnSpc>
                <a:spcPct val="130000"/>
              </a:lnSpc>
              <a:spcBef>
                <a:spcPct val="0"/>
              </a:spcBef>
              <a:spcAft>
                <a:spcPct val="0"/>
              </a:spcAft>
              <a:buFont typeface="Arial"/>
              <a:buChar char="•"/>
              <a:defRPr sz="1500" b="0" i="0" kern="1200">
                <a:solidFill>
                  <a:schemeClr val="tx1"/>
                </a:solidFill>
                <a:latin typeface="Arial" panose="020B0604020202020204" pitchFamily="34" charset="0"/>
                <a:ea typeface="ＭＳ Ｐゴシック" panose="020B0600070205080204" pitchFamily="34" charset="-128"/>
                <a:cs typeface="+mn-cs"/>
              </a:defRPr>
            </a:lvl4pPr>
            <a:lvl5pPr marL="1828800" indent="-180000" algn="l" defTabSz="457200" rtl="0" eaLnBrk="0" fontAlgn="base" hangingPunct="0">
              <a:lnSpc>
                <a:spcPct val="130000"/>
              </a:lnSpc>
              <a:spcBef>
                <a:spcPct val="0"/>
              </a:spcBef>
              <a:spcAft>
                <a:spcPct val="0"/>
              </a:spcAft>
              <a:buFont typeface="Arial"/>
              <a:buChar char="•"/>
              <a:defRPr sz="1500" b="0" i="0" kern="1200">
                <a:solidFill>
                  <a:schemeClr val="tx1"/>
                </a:solidFill>
                <a:latin typeface="Arial" panose="020B0604020202020204" pitchFamily="34" charset="0"/>
                <a:ea typeface="ＭＳ Ｐゴシック" panose="020B0600070205080204" pitchFamily="34" charset="-128"/>
                <a:cs typeface="+mn-cs"/>
              </a:defRPr>
            </a:lvl5pPr>
            <a:lvl6pPr marL="2286000" indent="-228600" algn="l" defTabSz="914400" rtl="0" eaLnBrk="1" latinLnBrk="0" hangingPunct="1">
              <a:spcBef>
                <a:spcPct val="20000"/>
              </a:spcBef>
              <a:buFont typeface="Arial"/>
              <a:buChar char="•"/>
              <a:defRPr sz="2000" kern="1200">
                <a:solidFill>
                  <a:schemeClr val="tx1"/>
                </a:solidFill>
                <a:latin typeface="Arial" panose="020B0604020202020204" pitchFamily="34" charset="0"/>
                <a:ea typeface="ＭＳ Ｐゴシック" panose="020B0600070205080204" pitchFamily="34" charset="-128"/>
                <a:cs typeface="+mn-cs"/>
              </a:defRPr>
            </a:lvl6pPr>
            <a:lvl7pPr marL="2743200" indent="-228600" algn="l" defTabSz="914400" rtl="0" eaLnBrk="1" latinLnBrk="0" hangingPunct="1">
              <a:spcBef>
                <a:spcPct val="20000"/>
              </a:spcBef>
              <a:buFont typeface="Arial"/>
              <a:buChar char="•"/>
              <a:defRPr sz="2000" kern="1200">
                <a:solidFill>
                  <a:schemeClr val="tx1"/>
                </a:solidFill>
                <a:latin typeface="Arial" panose="020B0604020202020204" pitchFamily="34" charset="0"/>
                <a:ea typeface="ＭＳ Ｐゴシック" panose="020B0600070205080204" pitchFamily="34" charset="-128"/>
                <a:cs typeface="+mn-cs"/>
              </a:defRPr>
            </a:lvl7pPr>
            <a:lvl8pPr marL="3200400" indent="-228600" algn="l" defTabSz="914400" rtl="0" eaLnBrk="1" latinLnBrk="0" hangingPunct="1">
              <a:spcBef>
                <a:spcPct val="20000"/>
              </a:spcBef>
              <a:buFont typeface="Arial"/>
              <a:buChar char="•"/>
              <a:defRPr sz="2000" kern="1200">
                <a:solidFill>
                  <a:schemeClr val="tx1"/>
                </a:solidFill>
                <a:latin typeface="Arial" panose="020B0604020202020204" pitchFamily="34" charset="0"/>
                <a:ea typeface="ＭＳ Ｐゴシック" panose="020B0600070205080204" pitchFamily="34" charset="-128"/>
                <a:cs typeface="+mn-cs"/>
              </a:defRPr>
            </a:lvl8pPr>
            <a:lvl9pPr marL="3657600" indent="-228600" algn="l" defTabSz="914400" rtl="0" eaLnBrk="1" latinLnBrk="0" hangingPunct="1">
              <a:spcBef>
                <a:spcPct val="20000"/>
              </a:spcBef>
              <a:buFont typeface="Arial"/>
              <a:buChar char="•"/>
              <a:defRPr sz="2000" kern="1200">
                <a:solidFill>
                  <a:schemeClr val="tx1"/>
                </a:solidFill>
                <a:latin typeface="Arial" panose="020B0604020202020204" pitchFamily="34" charset="0"/>
                <a:ea typeface="ＭＳ Ｐゴシック" panose="020B0600070205080204" pitchFamily="34" charset="-128"/>
                <a:cs typeface="+mn-cs"/>
              </a:defRPr>
            </a:lvl9pPr>
          </a:lstStyle>
          <a:p>
            <a:pPr marL="342900" lvl="1" indent="-342900">
              <a:lnSpc>
                <a:spcPct val="100000"/>
              </a:lnSpc>
              <a:spcAft>
                <a:spcPts val="1800"/>
              </a:spcAft>
              <a:defRPr/>
            </a:pPr>
            <a:r>
              <a:rPr lang="en-US" sz="2000" b="1">
                <a:solidFill>
                  <a:schemeClr val="bg1"/>
                </a:solidFill>
                <a:latin typeface="Calibri" panose="020F0502020204030204" pitchFamily="34" charset="0"/>
                <a:ea typeface="ＭＳ Ｐゴシック"/>
                <a:cs typeface="Calibri" panose="020F0502020204030204" pitchFamily="34" charset="0"/>
              </a:rPr>
              <a:t> Surveys </a:t>
            </a:r>
            <a:r>
              <a:rPr lang="en-US" sz="2000">
                <a:solidFill>
                  <a:schemeClr val="bg1"/>
                </a:solidFill>
                <a:latin typeface="Calibri" panose="020F0502020204030204" pitchFamily="34" charset="0"/>
                <a:ea typeface="ＭＳ Ｐゴシック"/>
                <a:cs typeface="Calibri" panose="020F0502020204030204" pitchFamily="34" charset="0"/>
              </a:rPr>
              <a:t>distributed to </a:t>
            </a:r>
            <a:r>
              <a:rPr lang="en-US" sz="2000" b="1">
                <a:solidFill>
                  <a:srgbClr val="66FFFF"/>
                </a:solidFill>
                <a:latin typeface="Calibri" panose="020F0502020204030204" pitchFamily="34" charset="0"/>
                <a:ea typeface="ＭＳ Ｐゴシック"/>
                <a:cs typeface="Calibri" panose="020F0502020204030204" pitchFamily="34" charset="0"/>
              </a:rPr>
              <a:t>1,948</a:t>
            </a:r>
            <a:r>
              <a:rPr lang="en-US" sz="2000">
                <a:solidFill>
                  <a:schemeClr val="bg1"/>
                </a:solidFill>
                <a:latin typeface="Calibri" panose="020F0502020204030204" pitchFamily="34" charset="0"/>
                <a:ea typeface="ＭＳ Ｐゴシック"/>
                <a:cs typeface="Calibri" panose="020F0502020204030204" pitchFamily="34" charset="0"/>
              </a:rPr>
              <a:t> faculty, staff and learners</a:t>
            </a:r>
          </a:p>
          <a:p>
            <a:pPr marL="342900" lvl="1" indent="-342900">
              <a:lnSpc>
                <a:spcPct val="100000"/>
              </a:lnSpc>
              <a:spcAft>
                <a:spcPts val="1800"/>
              </a:spcAft>
              <a:defRPr/>
            </a:pPr>
            <a:r>
              <a:rPr lang="en-US" sz="2000" b="1">
                <a:solidFill>
                  <a:srgbClr val="66FFFF"/>
                </a:solidFill>
                <a:latin typeface="Calibri" panose="020F0502020204030204" pitchFamily="34" charset="0"/>
                <a:ea typeface="ＭＳ Ｐゴシック"/>
                <a:cs typeface="Calibri" panose="020F0502020204030204" pitchFamily="34" charset="0"/>
              </a:rPr>
              <a:t>Eight (8)</a:t>
            </a:r>
            <a:r>
              <a:rPr lang="en-US" sz="2000">
                <a:solidFill>
                  <a:schemeClr val="bg1"/>
                </a:solidFill>
                <a:latin typeface="Calibri" panose="020F0502020204030204" pitchFamily="34" charset="0"/>
                <a:ea typeface="ＭＳ Ｐゴシック"/>
                <a:cs typeface="Calibri" panose="020F0502020204030204" pitchFamily="34" charset="0"/>
              </a:rPr>
              <a:t> Interviews with selected external partners</a:t>
            </a:r>
          </a:p>
          <a:p>
            <a:pPr marL="342900" lvl="1" indent="-342900">
              <a:lnSpc>
                <a:spcPct val="100000"/>
              </a:lnSpc>
              <a:spcAft>
                <a:spcPts val="1800"/>
              </a:spcAft>
              <a:defRPr/>
            </a:pPr>
            <a:r>
              <a:rPr lang="en-US" sz="2000" b="1">
                <a:solidFill>
                  <a:srgbClr val="66FFFF"/>
                </a:solidFill>
                <a:latin typeface="Calibri" panose="020F0502020204030204" pitchFamily="34" charset="0"/>
                <a:ea typeface="ＭＳ Ｐゴシック"/>
                <a:cs typeface="Calibri" panose="020F0502020204030204" pitchFamily="34" charset="0"/>
              </a:rPr>
              <a:t>Six (6) </a:t>
            </a:r>
            <a:r>
              <a:rPr lang="en-US" sz="2000">
                <a:solidFill>
                  <a:schemeClr val="bg1"/>
                </a:solidFill>
                <a:latin typeface="Calibri" panose="020F0502020204030204" pitchFamily="34" charset="0"/>
                <a:ea typeface="ＭＳ Ｐゴシック"/>
                <a:cs typeface="Calibri" panose="020F0502020204030204" pitchFamily="34" charset="0"/>
              </a:rPr>
              <a:t>Spring Site Visits– to Prince George, Kelowna, Vancouver, Victoria, Royal Columbian Hospital, Surrey Memorial Hospital</a:t>
            </a:r>
          </a:p>
          <a:p>
            <a:pPr marL="342900" lvl="1" indent="-342900">
              <a:lnSpc>
                <a:spcPct val="100000"/>
              </a:lnSpc>
              <a:spcAft>
                <a:spcPts val="1800"/>
              </a:spcAft>
              <a:defRPr/>
            </a:pPr>
            <a:r>
              <a:rPr lang="en-US" sz="2000" b="1">
                <a:solidFill>
                  <a:srgbClr val="66FFFF"/>
                </a:solidFill>
                <a:latin typeface="Calibri" panose="020F0502020204030204" pitchFamily="34" charset="0"/>
                <a:ea typeface="ＭＳ Ｐゴシック"/>
                <a:cs typeface="Calibri" panose="020F0502020204030204" pitchFamily="34" charset="0"/>
              </a:rPr>
              <a:t>Two (2)</a:t>
            </a:r>
            <a:r>
              <a:rPr lang="en-US" sz="2000">
                <a:solidFill>
                  <a:schemeClr val="bg1"/>
                </a:solidFill>
                <a:latin typeface="Calibri" panose="020F0502020204030204" pitchFamily="34" charset="0"/>
                <a:ea typeface="ＭＳ Ｐゴシック"/>
                <a:cs typeface="Calibri" panose="020F0502020204030204" pitchFamily="34" charset="0"/>
              </a:rPr>
              <a:t> Town Halls – Virtual Learner Town Hall and Virtual Town Hall open to all sites (VFMP, NMP, SMP, IMP)</a:t>
            </a:r>
          </a:p>
          <a:p>
            <a:pPr marL="342900" lvl="1" indent="-342900">
              <a:lnSpc>
                <a:spcPct val="100000"/>
              </a:lnSpc>
              <a:spcAft>
                <a:spcPts val="1800"/>
              </a:spcAft>
              <a:defRPr/>
            </a:pPr>
            <a:r>
              <a:rPr lang="en-US" sz="2000" b="1">
                <a:solidFill>
                  <a:srgbClr val="66FFFF"/>
                </a:solidFill>
                <a:latin typeface="Calibri" panose="020F0502020204030204" pitchFamily="34" charset="0"/>
                <a:ea typeface="ＭＳ Ｐゴシック"/>
                <a:cs typeface="Calibri" panose="020F0502020204030204" pitchFamily="34" charset="0"/>
              </a:rPr>
              <a:t>Four (4) </a:t>
            </a:r>
            <a:r>
              <a:rPr lang="en-US" sz="2000">
                <a:solidFill>
                  <a:schemeClr val="bg1"/>
                </a:solidFill>
                <a:latin typeface="Calibri" panose="020F0502020204030204" pitchFamily="34" charset="0"/>
                <a:ea typeface="ＭＳ Ｐゴシック"/>
                <a:cs typeface="Calibri" panose="020F0502020204030204" pitchFamily="34" charset="0"/>
              </a:rPr>
              <a:t>Working Group Meetings</a:t>
            </a:r>
          </a:p>
          <a:p>
            <a:pPr marL="342900" lvl="1" indent="-342900">
              <a:lnSpc>
                <a:spcPct val="100000"/>
              </a:lnSpc>
              <a:spcAft>
                <a:spcPts val="1800"/>
              </a:spcAft>
              <a:defRPr/>
            </a:pPr>
            <a:r>
              <a:rPr lang="en-US" sz="2000">
                <a:solidFill>
                  <a:schemeClr val="bg1"/>
                </a:solidFill>
                <a:latin typeface="Calibri" panose="020F0502020204030204" pitchFamily="34" charset="0"/>
                <a:ea typeface="ＭＳ Ｐゴシック"/>
                <a:cs typeface="Calibri" panose="020F0502020204030204" pitchFamily="34" charset="0"/>
              </a:rPr>
              <a:t>Engagement with ~</a:t>
            </a:r>
            <a:r>
              <a:rPr lang="en-US" sz="2000" b="1">
                <a:solidFill>
                  <a:srgbClr val="66FFFF"/>
                </a:solidFill>
                <a:latin typeface="Calibri" panose="020F0502020204030204" pitchFamily="34" charset="0"/>
                <a:ea typeface="ＭＳ Ｐゴシック"/>
                <a:cs typeface="Calibri" panose="020F0502020204030204" pitchFamily="34" charset="0"/>
              </a:rPr>
              <a:t>35</a:t>
            </a:r>
            <a:r>
              <a:rPr lang="en-US" sz="2000">
                <a:solidFill>
                  <a:schemeClr val="bg1"/>
                </a:solidFill>
                <a:latin typeface="Calibri" panose="020F0502020204030204" pitchFamily="34" charset="0"/>
                <a:ea typeface="ＭＳ Ｐゴシック"/>
                <a:cs typeface="Calibri" panose="020F0502020204030204" pitchFamily="34" charset="0"/>
              </a:rPr>
              <a:t> Advisory Committee Members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485504-83D5-4DD8-BFD4-F8F8E68242A0}"/>
              </a:ext>
            </a:extLst>
          </p:cNvPr>
          <p:cNvSpPr>
            <a:spLocks noGrp="1"/>
          </p:cNvSpPr>
          <p:nvPr>
            <p:ph type="body" sz="quarter" idx="11"/>
          </p:nvPr>
        </p:nvSpPr>
        <p:spPr>
          <a:xfrm>
            <a:off x="385763" y="339725"/>
            <a:ext cx="7743825" cy="623888"/>
          </a:xfrm>
        </p:spPr>
        <p:txBody>
          <a:bodyPr/>
          <a:lstStyle/>
          <a:p>
            <a:pPr>
              <a:defRPr/>
            </a:pPr>
            <a:r>
              <a:rPr lang="en-US" sz="2000" dirty="0">
                <a:ea typeface="ＭＳ Ｐゴシック" panose="020B0600070205080204" pitchFamily="34" charset="-128"/>
                <a:cs typeface="Arial" panose="020B0604020202020204" pitchFamily="34" charset="0"/>
              </a:rPr>
              <a:t>Fall </a:t>
            </a:r>
            <a:r>
              <a:rPr sz="2000" dirty="0">
                <a:ea typeface="ＭＳ Ｐゴシック" panose="020B0600070205080204" pitchFamily="34" charset="-128"/>
                <a:cs typeface="Arial" panose="020B0604020202020204" pitchFamily="34" charset="0"/>
              </a:rPr>
              <a:t>Engagement</a:t>
            </a:r>
          </a:p>
        </p:txBody>
      </p:sp>
      <p:sp>
        <p:nvSpPr>
          <p:cNvPr id="4" name="Text Placeholder 3">
            <a:extLst>
              <a:ext uri="{FF2B5EF4-FFF2-40B4-BE49-F238E27FC236}">
                <a16:creationId xmlns:a16="http://schemas.microsoft.com/office/drawing/2014/main" id="{40C292AF-4F2C-4027-A1D3-985D1929644B}"/>
              </a:ext>
            </a:extLst>
          </p:cNvPr>
          <p:cNvSpPr txBox="1">
            <a:spLocks/>
          </p:cNvSpPr>
          <p:nvPr/>
        </p:nvSpPr>
        <p:spPr>
          <a:xfrm>
            <a:off x="526530" y="963389"/>
            <a:ext cx="7999412" cy="3477875"/>
          </a:xfrm>
          <a:prstGeom prst="rect">
            <a:avLst/>
          </a:prstGeom>
          <a:noFill/>
          <a:ln w="28575">
            <a:noFill/>
          </a:ln>
        </p:spPr>
        <p:txBody>
          <a:bodyPr>
            <a:spAutoFit/>
          </a:bodyPr>
          <a:lstStyle>
            <a:defPPr>
              <a:defRPr lang="en-US"/>
            </a:defPPr>
            <a:lvl1pPr marL="0" indent="0" algn="l" defTabSz="457200" rtl="0" eaLnBrk="0" fontAlgn="base" hangingPunct="0">
              <a:lnSpc>
                <a:spcPct val="130000"/>
              </a:lnSpc>
              <a:spcBef>
                <a:spcPct val="0"/>
              </a:spcBef>
              <a:spcAft>
                <a:spcPct val="0"/>
              </a:spcAft>
              <a:buFontTx/>
              <a:buNone/>
              <a:defRPr sz="1500" kern="1200">
                <a:solidFill>
                  <a:schemeClr val="tx1"/>
                </a:solidFill>
                <a:latin typeface="Arial" panose="020B0604020202020204" pitchFamily="34" charset="0"/>
                <a:ea typeface="ＭＳ Ｐゴシック" panose="020B0600070205080204" pitchFamily="34" charset="-128"/>
                <a:cs typeface="+mn-cs"/>
              </a:defRPr>
            </a:lvl1pPr>
            <a:lvl2pPr marL="457200" indent="-180000" algn="l" defTabSz="457200" rtl="0" eaLnBrk="0" fontAlgn="base" hangingPunct="0">
              <a:lnSpc>
                <a:spcPct val="130000"/>
              </a:lnSpc>
              <a:spcBef>
                <a:spcPct val="0"/>
              </a:spcBef>
              <a:spcAft>
                <a:spcPct val="0"/>
              </a:spcAft>
              <a:buFont typeface="Arial"/>
              <a:buChar char="•"/>
              <a:defRPr sz="1500" kern="1200">
                <a:solidFill>
                  <a:schemeClr val="tx1"/>
                </a:solidFill>
                <a:latin typeface="Arial" panose="020B0604020202020204" pitchFamily="34" charset="0"/>
                <a:ea typeface="ＭＳ Ｐゴシック" panose="020B0600070205080204" pitchFamily="34" charset="-128"/>
                <a:cs typeface="+mn-cs"/>
              </a:defRPr>
            </a:lvl2pPr>
            <a:lvl3pPr marL="914400" indent="-180000" algn="l" defTabSz="457200" rtl="0" eaLnBrk="0" fontAlgn="base" hangingPunct="0">
              <a:lnSpc>
                <a:spcPct val="130000"/>
              </a:lnSpc>
              <a:spcBef>
                <a:spcPct val="0"/>
              </a:spcBef>
              <a:spcAft>
                <a:spcPct val="0"/>
              </a:spcAft>
              <a:buFont typeface="Arial" panose="020B0604020202020204" pitchFamily="34" charset="0"/>
              <a:buChar char="•"/>
              <a:defRPr sz="1500" b="0" i="0" kern="1200">
                <a:solidFill>
                  <a:schemeClr val="tx1"/>
                </a:solidFill>
                <a:latin typeface="Arial" panose="020B0604020202020204" pitchFamily="34" charset="0"/>
                <a:ea typeface="ＭＳ Ｐゴシック" panose="020B0600070205080204" pitchFamily="34" charset="-128"/>
                <a:cs typeface="+mn-cs"/>
              </a:defRPr>
            </a:lvl3pPr>
            <a:lvl4pPr marL="1371600" indent="-180000" algn="l" defTabSz="457200" rtl="0" eaLnBrk="0" fontAlgn="base" hangingPunct="0">
              <a:lnSpc>
                <a:spcPct val="130000"/>
              </a:lnSpc>
              <a:spcBef>
                <a:spcPct val="0"/>
              </a:spcBef>
              <a:spcAft>
                <a:spcPct val="0"/>
              </a:spcAft>
              <a:buFont typeface="Arial"/>
              <a:buChar char="•"/>
              <a:defRPr sz="1500" b="0" i="0" kern="1200">
                <a:solidFill>
                  <a:schemeClr val="tx1"/>
                </a:solidFill>
                <a:latin typeface="Arial" panose="020B0604020202020204" pitchFamily="34" charset="0"/>
                <a:ea typeface="ＭＳ Ｐゴシック" panose="020B0600070205080204" pitchFamily="34" charset="-128"/>
                <a:cs typeface="+mn-cs"/>
              </a:defRPr>
            </a:lvl4pPr>
            <a:lvl5pPr marL="1828800" indent="-180000" algn="l" defTabSz="457200" rtl="0" eaLnBrk="0" fontAlgn="base" hangingPunct="0">
              <a:lnSpc>
                <a:spcPct val="130000"/>
              </a:lnSpc>
              <a:spcBef>
                <a:spcPct val="0"/>
              </a:spcBef>
              <a:spcAft>
                <a:spcPct val="0"/>
              </a:spcAft>
              <a:buFont typeface="Arial"/>
              <a:buChar char="•"/>
              <a:defRPr sz="1500" b="0" i="0" kern="1200">
                <a:solidFill>
                  <a:schemeClr val="tx1"/>
                </a:solidFill>
                <a:latin typeface="Arial" panose="020B0604020202020204" pitchFamily="34" charset="0"/>
                <a:ea typeface="ＭＳ Ｐゴシック" panose="020B0600070205080204" pitchFamily="34" charset="-128"/>
                <a:cs typeface="+mn-cs"/>
              </a:defRPr>
            </a:lvl5pPr>
            <a:lvl6pPr marL="2286000" indent="-228600" algn="l" defTabSz="914400" rtl="0" eaLnBrk="1" latinLnBrk="0" hangingPunct="1">
              <a:spcBef>
                <a:spcPct val="20000"/>
              </a:spcBef>
              <a:buFont typeface="Arial"/>
              <a:buChar char="•"/>
              <a:defRPr sz="2000" kern="1200">
                <a:solidFill>
                  <a:schemeClr val="tx1"/>
                </a:solidFill>
                <a:latin typeface="Arial" panose="020B0604020202020204" pitchFamily="34" charset="0"/>
                <a:ea typeface="ＭＳ Ｐゴシック" panose="020B0600070205080204" pitchFamily="34" charset="-128"/>
                <a:cs typeface="+mn-cs"/>
              </a:defRPr>
            </a:lvl6pPr>
            <a:lvl7pPr marL="2743200" indent="-228600" algn="l" defTabSz="914400" rtl="0" eaLnBrk="1" latinLnBrk="0" hangingPunct="1">
              <a:spcBef>
                <a:spcPct val="20000"/>
              </a:spcBef>
              <a:buFont typeface="Arial"/>
              <a:buChar char="•"/>
              <a:defRPr sz="2000" kern="1200">
                <a:solidFill>
                  <a:schemeClr val="tx1"/>
                </a:solidFill>
                <a:latin typeface="Arial" panose="020B0604020202020204" pitchFamily="34" charset="0"/>
                <a:ea typeface="ＭＳ Ｐゴシック" panose="020B0600070205080204" pitchFamily="34" charset="-128"/>
                <a:cs typeface="+mn-cs"/>
              </a:defRPr>
            </a:lvl7pPr>
            <a:lvl8pPr marL="3200400" indent="-228600" algn="l" defTabSz="914400" rtl="0" eaLnBrk="1" latinLnBrk="0" hangingPunct="1">
              <a:spcBef>
                <a:spcPct val="20000"/>
              </a:spcBef>
              <a:buFont typeface="Arial"/>
              <a:buChar char="•"/>
              <a:defRPr sz="2000" kern="1200">
                <a:solidFill>
                  <a:schemeClr val="tx1"/>
                </a:solidFill>
                <a:latin typeface="Arial" panose="020B0604020202020204" pitchFamily="34" charset="0"/>
                <a:ea typeface="ＭＳ Ｐゴシック" panose="020B0600070205080204" pitchFamily="34" charset="-128"/>
                <a:cs typeface="+mn-cs"/>
              </a:defRPr>
            </a:lvl8pPr>
            <a:lvl9pPr marL="3657600" indent="-228600" algn="l" defTabSz="914400" rtl="0" eaLnBrk="1" latinLnBrk="0" hangingPunct="1">
              <a:spcBef>
                <a:spcPct val="20000"/>
              </a:spcBef>
              <a:buFont typeface="Arial"/>
              <a:buChar char="•"/>
              <a:defRPr sz="2000" kern="1200">
                <a:solidFill>
                  <a:schemeClr val="tx1"/>
                </a:solidFill>
                <a:latin typeface="Arial" panose="020B0604020202020204" pitchFamily="34" charset="0"/>
                <a:ea typeface="ＭＳ Ｐゴシック" panose="020B0600070205080204" pitchFamily="34" charset="-128"/>
                <a:cs typeface="+mn-cs"/>
              </a:defRPr>
            </a:lvl9pPr>
          </a:lstStyle>
          <a:p>
            <a:pPr marL="342900" lvl="1" indent="-342900">
              <a:lnSpc>
                <a:spcPct val="100000"/>
              </a:lnSpc>
              <a:spcAft>
                <a:spcPts val="600"/>
              </a:spcAft>
              <a:defRPr/>
            </a:pPr>
            <a:r>
              <a:rPr lang="en-US" sz="2000" dirty="0">
                <a:solidFill>
                  <a:schemeClr val="bg1"/>
                </a:solidFill>
                <a:latin typeface="Calibri" panose="020F0502020204030204" pitchFamily="34" charset="0"/>
                <a:ea typeface="ＭＳ Ｐゴシック"/>
                <a:cs typeface="Calibri" panose="020F0502020204030204" pitchFamily="34" charset="0"/>
              </a:rPr>
              <a:t>Prince George - </a:t>
            </a:r>
            <a:r>
              <a:rPr lang="en-US" sz="2000" b="1" dirty="0">
                <a:solidFill>
                  <a:srgbClr val="66FFFF"/>
                </a:solidFill>
                <a:latin typeface="Calibri" panose="020F0502020204030204" pitchFamily="34" charset="0"/>
                <a:ea typeface="ＭＳ Ｐゴシック"/>
                <a:cs typeface="Calibri" panose="020F0502020204030204" pitchFamily="34" charset="0"/>
              </a:rPr>
              <a:t>Completed</a:t>
            </a:r>
          </a:p>
          <a:p>
            <a:pPr marL="342900" lvl="1" indent="-342900">
              <a:lnSpc>
                <a:spcPct val="100000"/>
              </a:lnSpc>
              <a:spcAft>
                <a:spcPts val="600"/>
              </a:spcAft>
              <a:defRPr/>
            </a:pPr>
            <a:r>
              <a:rPr lang="en-US" sz="2000" dirty="0">
                <a:solidFill>
                  <a:schemeClr val="bg1"/>
                </a:solidFill>
                <a:latin typeface="Calibri" panose="020F0502020204030204" pitchFamily="34" charset="0"/>
                <a:ea typeface="ＭＳ Ｐゴシック"/>
                <a:cs typeface="Calibri" panose="020F0502020204030204" pitchFamily="34" charset="0"/>
              </a:rPr>
              <a:t>Kelowna - </a:t>
            </a:r>
            <a:r>
              <a:rPr lang="en-US" sz="2000" b="1" dirty="0">
                <a:solidFill>
                  <a:srgbClr val="66FFFF"/>
                </a:solidFill>
                <a:latin typeface="Calibri" panose="020F0502020204030204" pitchFamily="34" charset="0"/>
                <a:ea typeface="ＭＳ Ｐゴシック"/>
                <a:cs typeface="Calibri" panose="020F0502020204030204" pitchFamily="34" charset="0"/>
              </a:rPr>
              <a:t>Completed</a:t>
            </a:r>
          </a:p>
          <a:p>
            <a:pPr marL="342900" lvl="1" indent="-342900">
              <a:lnSpc>
                <a:spcPct val="100000"/>
              </a:lnSpc>
              <a:spcAft>
                <a:spcPts val="600"/>
              </a:spcAft>
              <a:defRPr/>
            </a:pPr>
            <a:r>
              <a:rPr lang="en-US" sz="2000" dirty="0">
                <a:solidFill>
                  <a:schemeClr val="bg1"/>
                </a:solidFill>
                <a:latin typeface="Calibri" panose="020F0502020204030204" pitchFamily="34" charset="0"/>
                <a:ea typeface="ＭＳ Ｐゴシック"/>
                <a:cs typeface="Calibri" panose="020F0502020204030204" pitchFamily="34" charset="0"/>
              </a:rPr>
              <a:t>Vancouver - </a:t>
            </a:r>
            <a:r>
              <a:rPr lang="en-US" sz="2000" b="1" dirty="0">
                <a:solidFill>
                  <a:srgbClr val="66FFFF"/>
                </a:solidFill>
                <a:latin typeface="Calibri" panose="020F0502020204030204" pitchFamily="34" charset="0"/>
                <a:ea typeface="ＭＳ Ｐゴシック"/>
                <a:cs typeface="Calibri" panose="020F0502020204030204" pitchFamily="34" charset="0"/>
              </a:rPr>
              <a:t>Completed</a:t>
            </a:r>
          </a:p>
          <a:p>
            <a:pPr marL="342900" lvl="1" indent="-342900">
              <a:lnSpc>
                <a:spcPct val="100000"/>
              </a:lnSpc>
              <a:spcAft>
                <a:spcPts val="600"/>
              </a:spcAft>
              <a:defRPr/>
            </a:pPr>
            <a:r>
              <a:rPr lang="en-US" sz="2000" dirty="0">
                <a:solidFill>
                  <a:schemeClr val="bg1"/>
                </a:solidFill>
                <a:latin typeface="Calibri" panose="020F0502020204030204" pitchFamily="34" charset="0"/>
                <a:ea typeface="ＭＳ Ｐゴシック"/>
                <a:cs typeface="Calibri" panose="020F0502020204030204" pitchFamily="34" charset="0"/>
              </a:rPr>
              <a:t>Surrey Memorial Hospital – </a:t>
            </a:r>
            <a:r>
              <a:rPr lang="en-US" sz="2000" b="1" dirty="0">
                <a:solidFill>
                  <a:srgbClr val="66FFFF"/>
                </a:solidFill>
                <a:latin typeface="Calibri" panose="020F0502020204030204" pitchFamily="34" charset="0"/>
                <a:ea typeface="ＭＳ Ｐゴシック"/>
                <a:cs typeface="Calibri" panose="020F0502020204030204" pitchFamily="34" charset="0"/>
              </a:rPr>
              <a:t>Completed</a:t>
            </a:r>
          </a:p>
          <a:p>
            <a:pPr marL="342900" lvl="1" indent="-342900">
              <a:lnSpc>
                <a:spcPct val="100000"/>
              </a:lnSpc>
              <a:spcAft>
                <a:spcPts val="600"/>
              </a:spcAft>
              <a:defRPr/>
            </a:pPr>
            <a:r>
              <a:rPr lang="en-US" sz="2000" dirty="0">
                <a:solidFill>
                  <a:schemeClr val="bg1"/>
                </a:solidFill>
                <a:latin typeface="Calibri" panose="020F0502020204030204" pitchFamily="34" charset="0"/>
                <a:ea typeface="ＭＳ Ｐゴシック"/>
                <a:cs typeface="Calibri" panose="020F0502020204030204" pitchFamily="34" charset="0"/>
              </a:rPr>
              <a:t>Virtual Town Hall open to all sites (VFMP, NMP, SMP, IMP) – </a:t>
            </a:r>
            <a:r>
              <a:rPr lang="en-US" sz="2000" b="1" dirty="0">
                <a:solidFill>
                  <a:srgbClr val="66FFFF"/>
                </a:solidFill>
                <a:latin typeface="Calibri" panose="020F0502020204030204" pitchFamily="34" charset="0"/>
                <a:ea typeface="ＭＳ Ｐゴシック"/>
                <a:cs typeface="Calibri" panose="020F0502020204030204" pitchFamily="34" charset="0"/>
              </a:rPr>
              <a:t>Completed</a:t>
            </a:r>
          </a:p>
          <a:p>
            <a:pPr marL="342900" lvl="1" indent="-342900">
              <a:lnSpc>
                <a:spcPct val="100000"/>
              </a:lnSpc>
              <a:spcAft>
                <a:spcPts val="600"/>
              </a:spcAft>
              <a:defRPr/>
            </a:pPr>
            <a:r>
              <a:rPr lang="en-US" sz="2000" dirty="0">
                <a:solidFill>
                  <a:schemeClr val="bg1"/>
                </a:solidFill>
                <a:latin typeface="Calibri" panose="020F0502020204030204" pitchFamily="34" charset="0"/>
                <a:ea typeface="ＭＳ Ｐゴシック"/>
                <a:cs typeface="Calibri" panose="020F0502020204030204" pitchFamily="34" charset="0"/>
              </a:rPr>
              <a:t>Learner Virtual Town Hall – </a:t>
            </a:r>
            <a:r>
              <a:rPr lang="en-US" sz="2000" b="1" dirty="0" smtClean="0">
                <a:solidFill>
                  <a:srgbClr val="66FFFF"/>
                </a:solidFill>
                <a:latin typeface="Calibri" panose="020F0502020204030204" pitchFamily="34" charset="0"/>
                <a:ea typeface="ＭＳ Ｐゴシック"/>
                <a:cs typeface="Calibri" panose="020F0502020204030204" pitchFamily="34" charset="0"/>
              </a:rPr>
              <a:t>Completed</a:t>
            </a:r>
            <a:endParaRPr lang="en-US" sz="2000" dirty="0">
              <a:solidFill>
                <a:schemeClr val="bg1"/>
              </a:solidFill>
              <a:latin typeface="Calibri" panose="020F0502020204030204" pitchFamily="34" charset="0"/>
              <a:ea typeface="ＭＳ Ｐゴシック"/>
              <a:cs typeface="Calibri" panose="020F0502020204030204" pitchFamily="34" charset="0"/>
            </a:endParaRPr>
          </a:p>
          <a:p>
            <a:pPr marL="342900" lvl="1" indent="-342900">
              <a:lnSpc>
                <a:spcPct val="100000"/>
              </a:lnSpc>
              <a:spcAft>
                <a:spcPts val="600"/>
              </a:spcAft>
              <a:defRPr/>
            </a:pPr>
            <a:r>
              <a:rPr lang="en-US" sz="2000" dirty="0">
                <a:solidFill>
                  <a:schemeClr val="bg1"/>
                </a:solidFill>
                <a:latin typeface="Calibri" panose="020F0502020204030204" pitchFamily="34" charset="0"/>
                <a:ea typeface="ＭＳ Ｐゴシック"/>
                <a:cs typeface="Calibri" panose="020F0502020204030204" pitchFamily="34" charset="0"/>
              </a:rPr>
              <a:t>Royal Columbian Hospital </a:t>
            </a:r>
            <a:r>
              <a:rPr lang="en-US" sz="2000">
                <a:solidFill>
                  <a:schemeClr val="bg1"/>
                </a:solidFill>
                <a:latin typeface="Calibri" panose="020F0502020204030204" pitchFamily="34" charset="0"/>
                <a:ea typeface="ＭＳ Ｐゴシック"/>
                <a:cs typeface="Calibri" panose="020F0502020204030204" pitchFamily="34" charset="0"/>
              </a:rPr>
              <a:t>-  </a:t>
            </a:r>
            <a:r>
              <a:rPr lang="en-US" sz="2000" b="1" smtClean="0">
                <a:solidFill>
                  <a:srgbClr val="66FFFF"/>
                </a:solidFill>
                <a:latin typeface="Calibri" panose="020F0502020204030204" pitchFamily="34" charset="0"/>
                <a:ea typeface="ＭＳ Ｐゴシック"/>
                <a:cs typeface="Calibri" panose="020F0502020204030204" pitchFamily="34" charset="0"/>
              </a:rPr>
              <a:t>Completed</a:t>
            </a:r>
            <a:endParaRPr lang="en-US" sz="2000" dirty="0">
              <a:solidFill>
                <a:schemeClr val="bg1"/>
              </a:solidFill>
              <a:latin typeface="Calibri" panose="020F0502020204030204" pitchFamily="34" charset="0"/>
              <a:ea typeface="ＭＳ Ｐゴシック"/>
              <a:cs typeface="Calibri" panose="020F0502020204030204" pitchFamily="34" charset="0"/>
            </a:endParaRPr>
          </a:p>
          <a:p>
            <a:pPr marL="342900" lvl="1" indent="-342900">
              <a:lnSpc>
                <a:spcPct val="100000"/>
              </a:lnSpc>
              <a:spcAft>
                <a:spcPts val="600"/>
              </a:spcAft>
              <a:defRPr/>
            </a:pPr>
            <a:r>
              <a:rPr lang="en-US" sz="2000" dirty="0">
                <a:solidFill>
                  <a:schemeClr val="bg1"/>
                </a:solidFill>
                <a:latin typeface="Calibri" panose="020F0502020204030204" pitchFamily="34" charset="0"/>
                <a:ea typeface="ＭＳ Ｐゴシック"/>
                <a:cs typeface="Calibri" panose="020F0502020204030204" pitchFamily="34" charset="0"/>
              </a:rPr>
              <a:t>Victoria </a:t>
            </a:r>
            <a:r>
              <a:rPr lang="en-US" sz="2000" dirty="0" smtClean="0">
                <a:solidFill>
                  <a:schemeClr val="bg1"/>
                </a:solidFill>
                <a:latin typeface="Calibri" panose="020F0502020204030204" pitchFamily="34" charset="0"/>
                <a:ea typeface="ＭＳ Ｐゴシック"/>
                <a:cs typeface="Calibri" panose="020F0502020204030204" pitchFamily="34" charset="0"/>
              </a:rPr>
              <a:t>- </a:t>
            </a:r>
            <a:r>
              <a:rPr lang="en-US" sz="2000" b="1" dirty="0">
                <a:solidFill>
                  <a:srgbClr val="66FFFF"/>
                </a:solidFill>
                <a:latin typeface="Calibri" panose="020F0502020204030204" pitchFamily="34" charset="0"/>
                <a:ea typeface="ＭＳ Ｐゴシック"/>
                <a:cs typeface="Calibri" panose="020F0502020204030204" pitchFamily="34" charset="0"/>
              </a:rPr>
              <a:t>In Progress </a:t>
            </a:r>
            <a:endParaRPr lang="en-US" sz="2000" dirty="0">
              <a:solidFill>
                <a:schemeClr val="bg1"/>
              </a:solidFill>
              <a:latin typeface="Calibri" panose="020F0502020204030204" pitchFamily="34" charset="0"/>
              <a:ea typeface="ＭＳ Ｐゴシック"/>
              <a:cs typeface="Calibri" panose="020F0502020204030204" pitchFamily="34" charset="0"/>
            </a:endParaRPr>
          </a:p>
          <a:p>
            <a:pPr marL="342900" lvl="1" indent="-342900">
              <a:lnSpc>
                <a:spcPct val="100000"/>
              </a:lnSpc>
              <a:spcAft>
                <a:spcPts val="600"/>
              </a:spcAft>
              <a:defRPr/>
            </a:pPr>
            <a:endParaRPr lang="en-US" sz="2000" dirty="0">
              <a:solidFill>
                <a:schemeClr val="bg1"/>
              </a:solidFill>
              <a:latin typeface="Calibri" panose="020F0502020204030204" pitchFamily="34" charset="0"/>
              <a:ea typeface="ＭＳ Ｐゴシック"/>
              <a:cs typeface="Calibri" panose="020F0502020204030204" pitchFamily="34" charset="0"/>
            </a:endParaRPr>
          </a:p>
        </p:txBody>
      </p:sp>
    </p:spTree>
    <p:extLst>
      <p:ext uri="{BB962C8B-B14F-4D97-AF65-F5344CB8AC3E}">
        <p14:creationId xmlns:p14="http://schemas.microsoft.com/office/powerpoint/2010/main" val="1149524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1B5756-DA50-4416-925A-68624A4F8E5F}"/>
              </a:ext>
            </a:extLst>
          </p:cNvPr>
          <p:cNvSpPr>
            <a:spLocks noGrp="1"/>
          </p:cNvSpPr>
          <p:nvPr>
            <p:ph type="body" sz="quarter" idx="11"/>
          </p:nvPr>
        </p:nvSpPr>
        <p:spPr>
          <a:xfrm>
            <a:off x="439738" y="411163"/>
            <a:ext cx="7661275" cy="623887"/>
          </a:xfrm>
        </p:spPr>
        <p:txBody>
          <a:bodyPr/>
          <a:lstStyle/>
          <a:p>
            <a:pPr>
              <a:defRPr/>
            </a:pPr>
            <a:r>
              <a:rPr lang="en-US">
                <a:latin typeface="Calibri"/>
                <a:ea typeface="MS PGothic"/>
                <a:cs typeface="Calibri"/>
              </a:rPr>
              <a:t>Situation assessment Insights</a:t>
            </a:r>
            <a:endParaRPr/>
          </a:p>
        </p:txBody>
      </p:sp>
      <p:pic>
        <p:nvPicPr>
          <p:cNvPr id="4" name="Picture 4" descr="Text&#10;&#10;Description automatically generated">
            <a:extLst>
              <a:ext uri="{FF2B5EF4-FFF2-40B4-BE49-F238E27FC236}">
                <a16:creationId xmlns:a16="http://schemas.microsoft.com/office/drawing/2014/main" id="{16A7DA53-AB63-3DB8-9930-053A11C4BFFF}"/>
              </a:ext>
            </a:extLst>
          </p:cNvPr>
          <p:cNvPicPr>
            <a:picLocks noChangeAspect="1"/>
          </p:cNvPicPr>
          <p:nvPr/>
        </p:nvPicPr>
        <p:blipFill>
          <a:blip r:embed="rId3"/>
          <a:stretch>
            <a:fillRect/>
          </a:stretch>
        </p:blipFill>
        <p:spPr>
          <a:xfrm>
            <a:off x="436944" y="1107142"/>
            <a:ext cx="7966275" cy="375391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6B691D-4682-4E5F-A01E-DFC582DD4ECD}"/>
              </a:ext>
            </a:extLst>
          </p:cNvPr>
          <p:cNvPicPr>
            <a:picLocks noChangeAspect="1"/>
          </p:cNvPicPr>
          <p:nvPr/>
        </p:nvPicPr>
        <p:blipFill>
          <a:blip r:embed="rId2"/>
          <a:stretch>
            <a:fillRect/>
          </a:stretch>
        </p:blipFill>
        <p:spPr>
          <a:xfrm>
            <a:off x="1017989" y="394976"/>
            <a:ext cx="6189635" cy="3481670"/>
          </a:xfrm>
          <a:prstGeom prst="rect">
            <a:avLst/>
          </a:prstGeom>
        </p:spPr>
      </p:pic>
      <p:sp>
        <p:nvSpPr>
          <p:cNvPr id="7" name="Rectangle 6">
            <a:extLst>
              <a:ext uri="{FF2B5EF4-FFF2-40B4-BE49-F238E27FC236}">
                <a16:creationId xmlns:a16="http://schemas.microsoft.com/office/drawing/2014/main" id="{0BDBE5C3-E076-4ECB-9155-7C02D73C9249}"/>
              </a:ext>
            </a:extLst>
          </p:cNvPr>
          <p:cNvSpPr/>
          <p:nvPr/>
        </p:nvSpPr>
        <p:spPr>
          <a:xfrm>
            <a:off x="2046276" y="1942878"/>
            <a:ext cx="5627649" cy="1862048"/>
          </a:xfrm>
          <a:prstGeom prst="rect">
            <a:avLst/>
          </a:prstGeom>
          <a:noFill/>
        </p:spPr>
        <p:txBody>
          <a:bodyPr wrap="square" lIns="91440" tIns="45720" rIns="91440" bIns="45720">
            <a:spAutoFit/>
          </a:bodyPr>
          <a:lstStyle/>
          <a:p>
            <a:pPr algn="ctr"/>
            <a:r>
              <a:rPr lang="en-US" sz="11500" b="0" cap="none" spc="0" dirty="0">
                <a:ln w="0"/>
                <a:solidFill>
                  <a:schemeClr val="bg1"/>
                </a:solidFill>
                <a:effectLst>
                  <a:outerShdw blurRad="38100" dist="25400" dir="5400000" algn="ctr" rotWithShape="0">
                    <a:srgbClr val="6E747A">
                      <a:alpha val="43000"/>
                    </a:srgbClr>
                  </a:outerShdw>
                </a:effectLst>
                <a:latin typeface="Agency FB" panose="020B0503020202020204" pitchFamily="34" charset="0"/>
              </a:rPr>
              <a:t>W</a:t>
            </a:r>
            <a:r>
              <a:rPr lang="en-US" sz="8800" b="0" cap="none" spc="0" dirty="0">
                <a:ln w="0"/>
                <a:solidFill>
                  <a:schemeClr val="bg1"/>
                </a:solidFill>
                <a:effectLst>
                  <a:outerShdw blurRad="38100" dist="25400" dir="5400000" algn="ctr" rotWithShape="0">
                    <a:srgbClr val="6E747A">
                      <a:alpha val="43000"/>
                    </a:srgbClr>
                  </a:outerShdw>
                </a:effectLst>
                <a:latin typeface="Agency FB" panose="020B0503020202020204" pitchFamily="34" charset="0"/>
              </a:rPr>
              <a:t>      </a:t>
            </a:r>
            <a:r>
              <a:rPr lang="en-US" sz="8800" b="0" cap="none" spc="0" dirty="0" err="1">
                <a:ln w="0"/>
                <a:solidFill>
                  <a:schemeClr val="bg1"/>
                </a:solidFill>
                <a:effectLst>
                  <a:outerShdw blurRad="38100" dist="25400" dir="5400000" algn="ctr" rotWithShape="0">
                    <a:srgbClr val="6E747A">
                      <a:alpha val="43000"/>
                    </a:srgbClr>
                  </a:outerShdw>
                </a:effectLst>
                <a:latin typeface="Agency FB" panose="020B0503020202020204" pitchFamily="34" charset="0"/>
              </a:rPr>
              <a:t>rking</a:t>
            </a:r>
            <a:endParaRPr lang="en-US" sz="8800" b="0" cap="none" spc="0" dirty="0">
              <a:ln w="0"/>
              <a:solidFill>
                <a:schemeClr val="bg1"/>
              </a:solidFill>
              <a:effectLst>
                <a:outerShdw blurRad="38100" dist="25400" dir="5400000" algn="ctr" rotWithShape="0">
                  <a:srgbClr val="6E747A">
                    <a:alpha val="43000"/>
                  </a:srgbClr>
                </a:outerShdw>
              </a:effectLst>
              <a:latin typeface="Agency FB" panose="020B0503020202020204" pitchFamily="34" charset="0"/>
            </a:endParaRPr>
          </a:p>
        </p:txBody>
      </p:sp>
      <p:sp>
        <p:nvSpPr>
          <p:cNvPr id="8" name="Rectangle 7">
            <a:extLst>
              <a:ext uri="{FF2B5EF4-FFF2-40B4-BE49-F238E27FC236}">
                <a16:creationId xmlns:a16="http://schemas.microsoft.com/office/drawing/2014/main" id="{051ABD5B-BF22-433C-BF41-5A61C694F225}"/>
              </a:ext>
            </a:extLst>
          </p:cNvPr>
          <p:cNvSpPr/>
          <p:nvPr/>
        </p:nvSpPr>
        <p:spPr>
          <a:xfrm>
            <a:off x="4552831" y="3375362"/>
            <a:ext cx="2475570" cy="707886"/>
          </a:xfrm>
          <a:prstGeom prst="rect">
            <a:avLst/>
          </a:prstGeom>
          <a:noFill/>
        </p:spPr>
        <p:txBody>
          <a:bodyPr wrap="square" lIns="91440" tIns="45720" rIns="91440" bIns="45720">
            <a:spAutoFit/>
          </a:bodyPr>
          <a:lstStyle/>
          <a:p>
            <a:pPr algn="ctr"/>
            <a:r>
              <a:rPr lang="en-US" sz="4000" b="0" cap="none" spc="0">
                <a:ln w="0"/>
                <a:solidFill>
                  <a:schemeClr val="bg1"/>
                </a:solidFill>
                <a:effectLst>
                  <a:outerShdw blurRad="38100" dist="25400" dir="5400000" algn="ctr" rotWithShape="0">
                    <a:srgbClr val="6E747A">
                      <a:alpha val="43000"/>
                    </a:srgbClr>
                  </a:outerShdw>
                </a:effectLst>
                <a:latin typeface="Agency FB" panose="020B0503020202020204" pitchFamily="34" charset="0"/>
              </a:rPr>
              <a:t>Together</a:t>
            </a:r>
          </a:p>
        </p:txBody>
      </p:sp>
      <p:sp>
        <p:nvSpPr>
          <p:cNvPr id="9" name="Rectangle 8">
            <a:extLst>
              <a:ext uri="{FF2B5EF4-FFF2-40B4-BE49-F238E27FC236}">
                <a16:creationId xmlns:a16="http://schemas.microsoft.com/office/drawing/2014/main" id="{BDAEB57C-10EE-4AAB-8568-C9F58CAE649C}"/>
              </a:ext>
            </a:extLst>
          </p:cNvPr>
          <p:cNvSpPr/>
          <p:nvPr/>
        </p:nvSpPr>
        <p:spPr>
          <a:xfrm>
            <a:off x="789488" y="4168154"/>
            <a:ext cx="7393123" cy="584775"/>
          </a:xfrm>
          <a:prstGeom prst="rect">
            <a:avLst/>
          </a:prstGeom>
          <a:solidFill>
            <a:srgbClr val="002540"/>
          </a:solidFill>
        </p:spPr>
        <p:txBody>
          <a:bodyPr wrap="square" lIns="91440" tIns="45720" rIns="91440" bIns="45720" anchor="t">
            <a:spAutoFit/>
          </a:bodyPr>
          <a:lstStyle/>
          <a:p>
            <a:pPr algn="ctr"/>
            <a:r>
              <a:rPr lang="en-US" altLang="en-US" sz="3200">
                <a:solidFill>
                  <a:schemeClr val="bg1"/>
                </a:solidFill>
                <a:latin typeface="Bahnschrift SemiLight Condensed"/>
                <a:ea typeface="MS PGothic"/>
                <a:cs typeface="Calibri"/>
              </a:rPr>
              <a:t>For :</a:t>
            </a:r>
            <a:r>
              <a:rPr lang="en-US" altLang="en-US" sz="2800">
                <a:solidFill>
                  <a:schemeClr val="bg1"/>
                </a:solidFill>
                <a:latin typeface="Bahnschrift SemiLight Condensed"/>
                <a:ea typeface="MS PGothic"/>
                <a:cs typeface="Calibri"/>
              </a:rPr>
              <a:t>  A transformative and </a:t>
            </a:r>
            <a:r>
              <a:rPr lang="en-US" altLang="en-US" sz="2800">
                <a:solidFill>
                  <a:schemeClr val="bg1"/>
                </a:solidFill>
                <a:latin typeface="Bahnschrift SemiLight Condensed"/>
                <a:ea typeface="MS PGothic"/>
                <a:cs typeface="Arial"/>
              </a:rPr>
              <a:t>inclusive learning health system </a:t>
            </a:r>
            <a:endParaRPr lang="en-US" altLang="en-US" sz="2800">
              <a:solidFill>
                <a:schemeClr val="bg1"/>
              </a:solidFill>
              <a:latin typeface="Bahnschrift SemiLight Condensed" panose="020B0502040204020203" pitchFamily="34" charset="0"/>
              <a:cs typeface="Arial" panose="020B0604020202020204" pitchFamily="34" charset="0"/>
            </a:endParaRPr>
          </a:p>
        </p:txBody>
      </p:sp>
      <p:sp>
        <p:nvSpPr>
          <p:cNvPr id="11" name="TextBox 10">
            <a:extLst>
              <a:ext uri="{FF2B5EF4-FFF2-40B4-BE49-F238E27FC236}">
                <a16:creationId xmlns:a16="http://schemas.microsoft.com/office/drawing/2014/main" id="{2BDA6253-61FD-4BCB-851A-A91E98B3894E}"/>
              </a:ext>
            </a:extLst>
          </p:cNvPr>
          <p:cNvSpPr txBox="1"/>
          <p:nvPr/>
        </p:nvSpPr>
        <p:spPr>
          <a:xfrm>
            <a:off x="3251627" y="804063"/>
            <a:ext cx="1479056" cy="738664"/>
          </a:xfrm>
          <a:prstGeom prst="rect">
            <a:avLst/>
          </a:prstGeom>
          <a:noFill/>
        </p:spPr>
        <p:txBody>
          <a:bodyPr wrap="square" rtlCol="0">
            <a:spAutoFit/>
          </a:bodyPr>
          <a:lstStyle/>
          <a:p>
            <a:pPr algn="ctr"/>
            <a:r>
              <a:rPr lang="en-US" sz="1400">
                <a:solidFill>
                  <a:schemeClr val="bg1"/>
                </a:solidFill>
                <a:latin typeface="Agency FB" panose="020B0503020202020204" pitchFamily="34" charset="0"/>
                <a:cs typeface="Calibri" panose="020F0502020204030204" pitchFamily="34" charset="0"/>
              </a:rPr>
              <a:t>Southern Medical Program Sites</a:t>
            </a:r>
          </a:p>
          <a:p>
            <a:pPr algn="ctr"/>
            <a:endParaRPr lang="en-US" sz="1400">
              <a:solidFill>
                <a:schemeClr val="bg1"/>
              </a:solidFill>
              <a:latin typeface="Agency FB" panose="020B0503020202020204" pitchFamily="34" charset="0"/>
            </a:endParaRPr>
          </a:p>
        </p:txBody>
      </p:sp>
      <p:sp>
        <p:nvSpPr>
          <p:cNvPr id="12" name="TextBox 11">
            <a:extLst>
              <a:ext uri="{FF2B5EF4-FFF2-40B4-BE49-F238E27FC236}">
                <a16:creationId xmlns:a16="http://schemas.microsoft.com/office/drawing/2014/main" id="{33178389-C912-47C9-A4D6-013EFF617A00}"/>
              </a:ext>
            </a:extLst>
          </p:cNvPr>
          <p:cNvSpPr txBox="1"/>
          <p:nvPr/>
        </p:nvSpPr>
        <p:spPr>
          <a:xfrm>
            <a:off x="2046276" y="1722844"/>
            <a:ext cx="1479056" cy="523220"/>
          </a:xfrm>
          <a:prstGeom prst="rect">
            <a:avLst/>
          </a:prstGeom>
          <a:noFill/>
        </p:spPr>
        <p:txBody>
          <a:bodyPr wrap="square" rtlCol="0">
            <a:spAutoFit/>
          </a:bodyPr>
          <a:lstStyle/>
          <a:p>
            <a:pPr algn="ctr"/>
            <a:r>
              <a:rPr lang="en-US" sz="1400">
                <a:solidFill>
                  <a:schemeClr val="bg1"/>
                </a:solidFill>
                <a:latin typeface="Agency FB" panose="020B0503020202020204" pitchFamily="34" charset="0"/>
                <a:cs typeface="Calibri" panose="020F0502020204030204" pitchFamily="34" charset="0"/>
              </a:rPr>
              <a:t>Northern Medical Program Sites</a:t>
            </a:r>
          </a:p>
        </p:txBody>
      </p:sp>
      <p:sp>
        <p:nvSpPr>
          <p:cNvPr id="13" name="TextBox 12">
            <a:extLst>
              <a:ext uri="{FF2B5EF4-FFF2-40B4-BE49-F238E27FC236}">
                <a16:creationId xmlns:a16="http://schemas.microsoft.com/office/drawing/2014/main" id="{5BF37DAD-E031-4931-9A3E-29EDE437DECE}"/>
              </a:ext>
            </a:extLst>
          </p:cNvPr>
          <p:cNvSpPr txBox="1"/>
          <p:nvPr/>
        </p:nvSpPr>
        <p:spPr>
          <a:xfrm>
            <a:off x="3677162" y="2291972"/>
            <a:ext cx="1479056" cy="523220"/>
          </a:xfrm>
          <a:prstGeom prst="rect">
            <a:avLst/>
          </a:prstGeom>
          <a:noFill/>
        </p:spPr>
        <p:txBody>
          <a:bodyPr wrap="square" rtlCol="0">
            <a:spAutoFit/>
          </a:bodyPr>
          <a:lstStyle/>
          <a:p>
            <a:pPr algn="ctr"/>
            <a:r>
              <a:rPr lang="en-US" sz="1400" dirty="0">
                <a:solidFill>
                  <a:schemeClr val="bg1"/>
                </a:solidFill>
                <a:latin typeface="Agency FB" panose="020B0503020202020204" pitchFamily="34" charset="0"/>
                <a:cs typeface="Calibri" panose="020F0502020204030204" pitchFamily="34" charset="0"/>
              </a:rPr>
              <a:t>Vancouver Fraser Medical Program Sites</a:t>
            </a:r>
          </a:p>
        </p:txBody>
      </p:sp>
      <p:sp>
        <p:nvSpPr>
          <p:cNvPr id="14" name="TextBox 13">
            <a:extLst>
              <a:ext uri="{FF2B5EF4-FFF2-40B4-BE49-F238E27FC236}">
                <a16:creationId xmlns:a16="http://schemas.microsoft.com/office/drawing/2014/main" id="{89DD633F-B77A-4A27-9404-C7E69750F9E6}"/>
              </a:ext>
            </a:extLst>
          </p:cNvPr>
          <p:cNvSpPr txBox="1"/>
          <p:nvPr/>
        </p:nvSpPr>
        <p:spPr>
          <a:xfrm>
            <a:off x="5031588" y="1094229"/>
            <a:ext cx="1024347" cy="523220"/>
          </a:xfrm>
          <a:prstGeom prst="rect">
            <a:avLst/>
          </a:prstGeom>
          <a:noFill/>
        </p:spPr>
        <p:txBody>
          <a:bodyPr wrap="square" rtlCol="0">
            <a:spAutoFit/>
          </a:bodyPr>
          <a:lstStyle/>
          <a:p>
            <a:pPr algn="ctr"/>
            <a:r>
              <a:rPr lang="en-US" sz="1400">
                <a:solidFill>
                  <a:schemeClr val="bg1"/>
                </a:solidFill>
                <a:latin typeface="Agency FB" panose="020B0503020202020204" pitchFamily="34" charset="0"/>
                <a:cs typeface="Calibri" panose="020F0502020204030204" pitchFamily="34" charset="0"/>
              </a:rPr>
              <a:t>Island Medical Program Sites</a:t>
            </a:r>
          </a:p>
        </p:txBody>
      </p:sp>
    </p:spTree>
    <p:extLst>
      <p:ext uri="{BB962C8B-B14F-4D97-AF65-F5344CB8AC3E}">
        <p14:creationId xmlns:p14="http://schemas.microsoft.com/office/powerpoint/2010/main" val="2797332284"/>
      </p:ext>
    </p:extLst>
  </p:cSld>
  <p:clrMapOvr>
    <a:masterClrMapping/>
  </p:clrMapOvr>
</p:sld>
</file>

<file path=ppt/theme/theme1.xml><?xml version="1.0" encoding="utf-8"?>
<a:theme xmlns:a="http://schemas.openxmlformats.org/drawingml/2006/main" name="Office Theme">
  <a:themeElements>
    <a:clrScheme name="UBC Brand 1">
      <a:dk1>
        <a:srgbClr val="002040"/>
      </a:dk1>
      <a:lt1>
        <a:sysClr val="window" lastClr="FFFFFF"/>
      </a:lt1>
      <a:dk2>
        <a:srgbClr val="486B7F"/>
      </a:dk2>
      <a:lt2>
        <a:srgbClr val="EEECE1"/>
      </a:lt2>
      <a:accent1>
        <a:srgbClr val="002040"/>
      </a:accent1>
      <a:accent2>
        <a:srgbClr val="2E526B"/>
      </a:accent2>
      <a:accent3>
        <a:srgbClr val="6A8999"/>
      </a:accent3>
      <a:accent4>
        <a:srgbClr val="A7B9C1"/>
      </a:accent4>
      <a:accent5>
        <a:srgbClr val="BECBD0"/>
      </a:accent5>
      <a:accent6>
        <a:srgbClr val="D0DCD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cfc2e3e-eda1-4d77-8751-0efc464d6cfa">
      <Terms xmlns="http://schemas.microsoft.com/office/infopath/2007/PartnerControls"/>
    </lcf76f155ced4ddcb4097134ff3c332f>
    <TaxCatchAll xmlns="a3872387-34b7-4a60-a363-363c16f07818" xsi:nil="true"/>
    <SharedWithUsers xmlns="a3872387-34b7-4a60-a363-363c16f07818">
      <UserInfo>
        <DisplayName>Palepu, Anita</DisplayName>
        <AccountId>161</AccountId>
        <AccountType/>
      </UserInfo>
      <UserInfo>
        <DisplayName>Combs, Donna</DisplayName>
        <AccountId>162</AccountId>
        <AccountType/>
      </UserInfo>
      <UserInfo>
        <DisplayName>Atwater, Kelsie</DisplayName>
        <AccountId>352</AccountId>
        <AccountType/>
      </UserInfo>
      <UserInfo>
        <DisplayName>Abbassi, Arash</DisplayName>
        <AccountId>13</AccountId>
        <AccountType/>
      </UserInfo>
      <UserInfo>
        <DisplayName>Charter-Smith, Lesley</DisplayName>
        <AccountId>17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58A0397E95A24998A320C0C9E37708" ma:contentTypeVersion="16" ma:contentTypeDescription="Create a new document." ma:contentTypeScope="" ma:versionID="4bfbb7370250c5631c9ed280d8445278">
  <xsd:schema xmlns:xsd="http://www.w3.org/2001/XMLSchema" xmlns:xs="http://www.w3.org/2001/XMLSchema" xmlns:p="http://schemas.microsoft.com/office/2006/metadata/properties" xmlns:ns2="ecfc2e3e-eda1-4d77-8751-0efc464d6cfa" xmlns:ns3="a3872387-34b7-4a60-a363-363c16f07818" targetNamespace="http://schemas.microsoft.com/office/2006/metadata/properties" ma:root="true" ma:fieldsID="f50405eeabec17d269bb41f02a773e8b" ns2:_="" ns3:_="">
    <xsd:import namespace="ecfc2e3e-eda1-4d77-8751-0efc464d6cfa"/>
    <xsd:import namespace="a3872387-34b7-4a60-a363-363c16f07818"/>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fc2e3e-eda1-4d77-8751-0efc464d6c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a1f1625-ae5f-4790-9429-a47075c1c3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3872387-34b7-4a60-a363-363c16f0781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beda388-f753-4fba-b0bb-71bdd8076875}" ma:internalName="TaxCatchAll" ma:showField="CatchAllData" ma:web="a3872387-34b7-4a60-a363-363c16f078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0A23B9-FDAC-49B0-B966-459BDA0C4348}">
  <ds:schemaRefs>
    <ds:schemaRef ds:uri="http://purl.org/dc/elements/1.1/"/>
    <ds:schemaRef ds:uri="http://schemas.microsoft.com/office/2006/metadata/properties"/>
    <ds:schemaRef ds:uri="http://purl.org/dc/terms/"/>
    <ds:schemaRef ds:uri="http://schemas.openxmlformats.org/package/2006/metadata/core-properties"/>
    <ds:schemaRef ds:uri="a3872387-34b7-4a60-a363-363c16f07818"/>
    <ds:schemaRef ds:uri="http://schemas.microsoft.com/office/2006/documentManagement/types"/>
    <ds:schemaRef ds:uri="http://schemas.microsoft.com/office/infopath/2007/PartnerControls"/>
    <ds:schemaRef ds:uri="ecfc2e3e-eda1-4d77-8751-0efc464d6cfa"/>
    <ds:schemaRef ds:uri="http://www.w3.org/XML/1998/namespace"/>
    <ds:schemaRef ds:uri="http://purl.org/dc/dcmitype/"/>
  </ds:schemaRefs>
</ds:datastoreItem>
</file>

<file path=customXml/itemProps2.xml><?xml version="1.0" encoding="utf-8"?>
<ds:datastoreItem xmlns:ds="http://schemas.openxmlformats.org/officeDocument/2006/customXml" ds:itemID="{AC30E38C-EB85-46E8-B4FE-036337AB4B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fc2e3e-eda1-4d77-8751-0efc464d6cfa"/>
    <ds:schemaRef ds:uri="a3872387-34b7-4a60-a363-363c16f078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62372D-9D0D-4F71-803A-FDABE66F3C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579</TotalTime>
  <Words>2586</Words>
  <Application>Microsoft Office PowerPoint</Application>
  <PresentationFormat>On-screen Show (16:9)</PresentationFormat>
  <Paragraphs>265</Paragraphs>
  <Slides>25</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ＭＳ Ｐゴシック</vt:lpstr>
      <vt:lpstr>ＭＳ Ｐゴシック</vt:lpstr>
      <vt:lpstr>Agency FB</vt:lpstr>
      <vt:lpstr>Arial</vt:lpstr>
      <vt:lpstr>Bahnschrift Light</vt:lpstr>
      <vt:lpstr>Bahnschrift SemiLight Condensed</vt:lpstr>
      <vt:lpstr>Calibri</vt:lpstr>
      <vt:lpstr>Calibri Light</vt:lpstr>
      <vt:lpstr>Whitney Book</vt:lpstr>
      <vt:lpstr>WhitneyHTF-Bold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 Goncalves</dc:creator>
  <cp:lastModifiedBy>Golding, Laurie</cp:lastModifiedBy>
  <cp:revision>30</cp:revision>
  <cp:lastPrinted>2016-07-11T18:15:24Z</cp:lastPrinted>
  <dcterms:created xsi:type="dcterms:W3CDTF">2010-06-15T20:07:28Z</dcterms:created>
  <dcterms:modified xsi:type="dcterms:W3CDTF">2022-09-30T00:17:48Z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0x0101005258A0397E95A24998A320C0C9E37708</vt:lpwstr>
  </property>
  <property fmtid="{D5CDD505-2E9C-101B-9397-08002B2CF9AE}" pid="3" name="lcf76f155ced4ddcb4097134ff3c332f">
    <vt:lpwstr/>
  </property>
  <property fmtid="{D5CDD505-2E9C-101B-9397-08002B2CF9AE}" pid="4" name="TaxCatchAll">
    <vt:lpwstr/>
  </property>
  <property fmtid="{D5CDD505-2E9C-101B-9397-08002B2CF9AE}" pid="5" name="MediaServiceImageTags">
    <vt:lpwstr/>
  </property>
</Properties>
</file>